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68" r:id="rId4"/>
    <p:sldId id="270" r:id="rId5"/>
    <p:sldId id="271" r:id="rId6"/>
    <p:sldId id="298" r:id="rId7"/>
    <p:sldId id="299" r:id="rId8"/>
    <p:sldId id="303" r:id="rId9"/>
    <p:sldId id="304" r:id="rId10"/>
    <p:sldId id="306" r:id="rId11"/>
    <p:sldId id="326" r:id="rId12"/>
    <p:sldId id="328" r:id="rId13"/>
    <p:sldId id="327" r:id="rId14"/>
    <p:sldId id="313" r:id="rId15"/>
    <p:sldId id="314" r:id="rId16"/>
    <p:sldId id="315" r:id="rId17"/>
    <p:sldId id="316" r:id="rId18"/>
    <p:sldId id="317" r:id="rId19"/>
    <p:sldId id="318" r:id="rId20"/>
    <p:sldId id="319" r:id="rId21"/>
    <p:sldId id="329" r:id="rId22"/>
    <p:sldId id="331" r:id="rId23"/>
    <p:sldId id="335" r:id="rId24"/>
    <p:sldId id="332" r:id="rId25"/>
    <p:sldId id="309" r:id="rId26"/>
    <p:sldId id="310" r:id="rId27"/>
    <p:sldId id="289" r:id="rId28"/>
    <p:sldId id="333" r:id="rId29"/>
    <p:sldId id="334" r:id="rId3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7D31"/>
    <a:srgbClr val="F19B61"/>
    <a:srgbClr val="F4B488"/>
    <a:srgbClr val="60CE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389" autoAdjust="0"/>
    <p:restoredTop sz="96433" autoAdjust="0"/>
  </p:normalViewPr>
  <p:slideViewPr>
    <p:cSldViewPr snapToGrid="0">
      <p:cViewPr>
        <p:scale>
          <a:sx n="125" d="100"/>
          <a:sy n="125" d="100"/>
        </p:scale>
        <p:origin x="77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814DB3-DB5F-4D25-BBBB-F9BE3F3447D0}" type="doc">
      <dgm:prSet loTypeId="urn:microsoft.com/office/officeart/2016/7/layout/RepeatingBendingProcessNew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DF07157-429C-4805-93CF-07F1BD6F2F98}">
      <dgm:prSet/>
      <dgm:spPr>
        <a:solidFill>
          <a:schemeClr val="accent6"/>
        </a:solidFill>
      </dgm:spPr>
      <dgm:t>
        <a:bodyPr/>
        <a:lstStyle/>
        <a:p>
          <a:r>
            <a:rPr lang="fr-FR" b="1" dirty="0"/>
            <a:t>Les actes de pharmacie clinique contribuent à la sécurisation, la pertinence et à l’efficience du recours aux produits de santé.</a:t>
          </a:r>
          <a:endParaRPr lang="en-US" dirty="0"/>
        </a:p>
      </dgm:t>
    </dgm:pt>
    <dgm:pt modelId="{D7AD762F-98ED-4B6F-928E-CDE0A51B9B9C}" type="parTrans" cxnId="{361123E6-917F-4CA0-AC17-30EA59BC9E11}">
      <dgm:prSet/>
      <dgm:spPr/>
      <dgm:t>
        <a:bodyPr/>
        <a:lstStyle/>
        <a:p>
          <a:endParaRPr lang="en-US"/>
        </a:p>
      </dgm:t>
    </dgm:pt>
    <dgm:pt modelId="{B6DD02FA-0CAA-4174-AAAC-DC2A1368D805}" type="sibTrans" cxnId="{361123E6-917F-4CA0-AC17-30EA59BC9E11}">
      <dgm:prSet/>
      <dgm:spPr/>
      <dgm:t>
        <a:bodyPr/>
        <a:lstStyle/>
        <a:p>
          <a:endParaRPr lang="en-US"/>
        </a:p>
      </dgm:t>
    </dgm:pt>
    <dgm:pt modelId="{E338AEDC-B849-436C-ABB7-A9B09B4FD633}">
      <dgm:prSet custT="1"/>
      <dgm:spPr>
        <a:solidFill>
          <a:schemeClr val="accent6"/>
        </a:solidFill>
      </dgm:spPr>
      <dgm:t>
        <a:bodyPr/>
        <a:lstStyle/>
        <a:p>
          <a:r>
            <a:rPr lang="fr-FR" sz="2000" b="1" i="1" dirty="0">
              <a:solidFill>
                <a:schemeClr val="bg1"/>
              </a:solidFill>
            </a:rPr>
            <a:t>Le pharmacien exerce en collaboration avec les autres professionnels impliqués, le patient et ses aidants</a:t>
          </a:r>
          <a:r>
            <a:rPr lang="fr-FR" sz="1400" b="1" i="1" dirty="0">
              <a:solidFill>
                <a:schemeClr val="bg1"/>
              </a:solidFill>
            </a:rPr>
            <a:t>.</a:t>
          </a:r>
          <a:endParaRPr lang="en-US" sz="1400" dirty="0">
            <a:solidFill>
              <a:schemeClr val="bg1"/>
            </a:solidFill>
          </a:endParaRPr>
        </a:p>
      </dgm:t>
    </dgm:pt>
    <dgm:pt modelId="{6FBF4DDB-6264-463C-A57A-9A8A7F77BC2F}" type="parTrans" cxnId="{79169FE1-3EDC-4858-93C5-4ED94E629BE6}">
      <dgm:prSet/>
      <dgm:spPr/>
      <dgm:t>
        <a:bodyPr/>
        <a:lstStyle/>
        <a:p>
          <a:endParaRPr lang="en-US"/>
        </a:p>
      </dgm:t>
    </dgm:pt>
    <dgm:pt modelId="{9FBA4300-E6D6-427C-A4F4-1A00D74D92C9}" type="sibTrans" cxnId="{79169FE1-3EDC-4858-93C5-4ED94E629BE6}">
      <dgm:prSet/>
      <dgm:spPr/>
      <dgm:t>
        <a:bodyPr/>
        <a:lstStyle/>
        <a:p>
          <a:endParaRPr lang="en-US"/>
        </a:p>
      </dgm:t>
    </dgm:pt>
    <dgm:pt modelId="{D265192B-0A2A-1F48-A3B8-003AFC622AD1}" type="pres">
      <dgm:prSet presAssocID="{23814DB3-DB5F-4D25-BBBB-F9BE3F3447D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89CCF3A3-0DAD-F44D-B311-50DFBD6025E6}" type="pres">
      <dgm:prSet presAssocID="{5DF07157-429C-4805-93CF-07F1BD6F2F98}" presName="node" presStyleLbl="node1" presStyleIdx="0" presStyleCnt="2" custLinFactNeighborX="-1041" custLinFactNeighborY="-182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9111690-FB94-D64B-8E2F-9C10BFF62702}" type="pres">
      <dgm:prSet presAssocID="{B6DD02FA-0CAA-4174-AAAC-DC2A1368D805}" presName="sibTrans" presStyleLbl="sibTrans1D1" presStyleIdx="0" presStyleCnt="1"/>
      <dgm:spPr/>
      <dgm:t>
        <a:bodyPr/>
        <a:lstStyle/>
        <a:p>
          <a:endParaRPr lang="fr-FR"/>
        </a:p>
      </dgm:t>
    </dgm:pt>
    <dgm:pt modelId="{DD40FE0D-0A8C-904D-8F95-9B44D88314C6}" type="pres">
      <dgm:prSet presAssocID="{B6DD02FA-0CAA-4174-AAAC-DC2A1368D805}" presName="connectorText" presStyleLbl="sibTrans1D1" presStyleIdx="0" presStyleCnt="1"/>
      <dgm:spPr/>
      <dgm:t>
        <a:bodyPr/>
        <a:lstStyle/>
        <a:p>
          <a:endParaRPr lang="fr-FR"/>
        </a:p>
      </dgm:t>
    </dgm:pt>
    <dgm:pt modelId="{8A4295CC-776D-3044-8DEB-4FE302644DCC}" type="pres">
      <dgm:prSet presAssocID="{E338AEDC-B849-436C-ABB7-A9B09B4FD633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5EA19C26-6695-D14F-AD8F-79FFA4F3430D}" type="presOf" srcId="{B6DD02FA-0CAA-4174-AAAC-DC2A1368D805}" destId="{DD40FE0D-0A8C-904D-8F95-9B44D88314C6}" srcOrd="1" destOrd="0" presId="urn:microsoft.com/office/officeart/2016/7/layout/RepeatingBendingProcessNew"/>
    <dgm:cxn modelId="{1CA1D5E6-B8EA-B043-A36A-1DB195FAFC21}" type="presOf" srcId="{B6DD02FA-0CAA-4174-AAAC-DC2A1368D805}" destId="{89111690-FB94-D64B-8E2F-9C10BFF62702}" srcOrd="0" destOrd="0" presId="urn:microsoft.com/office/officeart/2016/7/layout/RepeatingBendingProcessNew"/>
    <dgm:cxn modelId="{CCCC1274-3068-7F44-AEAE-45D1ED62AD46}" type="presOf" srcId="{E338AEDC-B849-436C-ABB7-A9B09B4FD633}" destId="{8A4295CC-776D-3044-8DEB-4FE302644DCC}" srcOrd="0" destOrd="0" presId="urn:microsoft.com/office/officeart/2016/7/layout/RepeatingBendingProcessNew"/>
    <dgm:cxn modelId="{2F1F9B5C-087D-9344-9635-92F4D67E8426}" type="presOf" srcId="{23814DB3-DB5F-4D25-BBBB-F9BE3F3447D0}" destId="{D265192B-0A2A-1F48-A3B8-003AFC622AD1}" srcOrd="0" destOrd="0" presId="urn:microsoft.com/office/officeart/2016/7/layout/RepeatingBendingProcessNew"/>
    <dgm:cxn modelId="{79169FE1-3EDC-4858-93C5-4ED94E629BE6}" srcId="{23814DB3-DB5F-4D25-BBBB-F9BE3F3447D0}" destId="{E338AEDC-B849-436C-ABB7-A9B09B4FD633}" srcOrd="1" destOrd="0" parTransId="{6FBF4DDB-6264-463C-A57A-9A8A7F77BC2F}" sibTransId="{9FBA4300-E6D6-427C-A4F4-1A00D74D92C9}"/>
    <dgm:cxn modelId="{361123E6-917F-4CA0-AC17-30EA59BC9E11}" srcId="{23814DB3-DB5F-4D25-BBBB-F9BE3F3447D0}" destId="{5DF07157-429C-4805-93CF-07F1BD6F2F98}" srcOrd="0" destOrd="0" parTransId="{D7AD762F-98ED-4B6F-928E-CDE0A51B9B9C}" sibTransId="{B6DD02FA-0CAA-4174-AAAC-DC2A1368D805}"/>
    <dgm:cxn modelId="{5268CAD7-C436-C142-A48D-4C9B80921F9B}" type="presOf" srcId="{5DF07157-429C-4805-93CF-07F1BD6F2F98}" destId="{89CCF3A3-0DAD-F44D-B311-50DFBD6025E6}" srcOrd="0" destOrd="0" presId="urn:microsoft.com/office/officeart/2016/7/layout/RepeatingBendingProcessNew"/>
    <dgm:cxn modelId="{E6FE38FD-FADF-074E-998B-C9C129422B88}" type="presParOf" srcId="{D265192B-0A2A-1F48-A3B8-003AFC622AD1}" destId="{89CCF3A3-0DAD-F44D-B311-50DFBD6025E6}" srcOrd="0" destOrd="0" presId="urn:microsoft.com/office/officeart/2016/7/layout/RepeatingBendingProcessNew"/>
    <dgm:cxn modelId="{D77B9EB1-DE6E-2D4E-A50E-709889F0FB53}" type="presParOf" srcId="{D265192B-0A2A-1F48-A3B8-003AFC622AD1}" destId="{89111690-FB94-D64B-8E2F-9C10BFF62702}" srcOrd="1" destOrd="0" presId="urn:microsoft.com/office/officeart/2016/7/layout/RepeatingBendingProcessNew"/>
    <dgm:cxn modelId="{B50F5B2B-999E-7A41-9DA3-6B54AE915668}" type="presParOf" srcId="{89111690-FB94-D64B-8E2F-9C10BFF62702}" destId="{DD40FE0D-0A8C-904D-8F95-9B44D88314C6}" srcOrd="0" destOrd="0" presId="urn:microsoft.com/office/officeart/2016/7/layout/RepeatingBendingProcessNew"/>
    <dgm:cxn modelId="{FAE7C15C-87D9-3D45-B9E2-8C756B040620}" type="presParOf" srcId="{D265192B-0A2A-1F48-A3B8-003AFC622AD1}" destId="{8A4295CC-776D-3044-8DEB-4FE302644DCC}" srcOrd="2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111690-FB94-D64B-8E2F-9C10BFF62702}">
      <dsp:nvSpPr>
        <dsp:cNvPr id="0" name=""/>
        <dsp:cNvSpPr/>
      </dsp:nvSpPr>
      <dsp:spPr>
        <a:xfrm>
          <a:off x="3334384" y="2179102"/>
          <a:ext cx="73828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86242" y="45720"/>
              </a:lnTo>
              <a:lnTo>
                <a:pt x="386242" y="82291"/>
              </a:lnTo>
              <a:lnTo>
                <a:pt x="738285" y="82291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684283" y="2220985"/>
        <a:ext cx="38487" cy="7673"/>
      </dsp:txXfrm>
    </dsp:sp>
    <dsp:sp modelId="{89CCF3A3-0DAD-F44D-B311-50DFBD6025E6}">
      <dsp:nvSpPr>
        <dsp:cNvPr id="0" name=""/>
        <dsp:cNvSpPr/>
      </dsp:nvSpPr>
      <dsp:spPr>
        <a:xfrm>
          <a:off x="0" y="1223966"/>
          <a:ext cx="3336184" cy="2001710"/>
        </a:xfrm>
        <a:prstGeom prst="rect">
          <a:avLst/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476" tIns="171597" rIns="163476" bIns="171597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100" b="1" kern="1200" dirty="0"/>
            <a:t>Les actes de pharmacie clinique contribuent à la sécurisation, la pertinence et à l’efficience du recours aux produits de santé.</a:t>
          </a:r>
          <a:endParaRPr lang="en-US" sz="2100" kern="1200" dirty="0"/>
        </a:p>
      </dsp:txBody>
      <dsp:txXfrm>
        <a:off x="0" y="1223966"/>
        <a:ext cx="3336184" cy="2001710"/>
      </dsp:txXfrm>
    </dsp:sp>
    <dsp:sp modelId="{8A4295CC-776D-3044-8DEB-4FE302644DCC}">
      <dsp:nvSpPr>
        <dsp:cNvPr id="0" name=""/>
        <dsp:cNvSpPr/>
      </dsp:nvSpPr>
      <dsp:spPr>
        <a:xfrm>
          <a:off x="4105069" y="1260538"/>
          <a:ext cx="3336184" cy="2001710"/>
        </a:xfrm>
        <a:prstGeom prst="rect">
          <a:avLst/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476" tIns="171597" rIns="163476" bIns="171597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i="1" kern="1200" dirty="0">
              <a:solidFill>
                <a:schemeClr val="bg1"/>
              </a:solidFill>
            </a:rPr>
            <a:t>Le pharmacien exerce en collaboration avec les autres professionnels impliqués, le patient et ses aidants</a:t>
          </a:r>
          <a:r>
            <a:rPr lang="fr-FR" sz="1400" b="1" i="1" kern="1200" dirty="0">
              <a:solidFill>
                <a:schemeClr val="bg1"/>
              </a:solidFill>
            </a:rPr>
            <a:t>.</a:t>
          </a:r>
          <a:endParaRPr lang="en-US" sz="1400" kern="1200" dirty="0">
            <a:solidFill>
              <a:schemeClr val="bg1"/>
            </a:solidFill>
          </a:endParaRPr>
        </a:p>
      </dsp:txBody>
      <dsp:txXfrm>
        <a:off x="4105069" y="1260538"/>
        <a:ext cx="3336184" cy="20017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0DFB9E-C86A-B340-8FC7-ECBC2C3BABB8}" type="datetimeFigureOut">
              <a:rPr lang="fr-FR" smtClean="0"/>
              <a:t>11/02/2025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4B4E1B-2D87-7241-9B4D-0A176C1431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1159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4B4E1B-2D87-7241-9B4D-0A176C1431E3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73946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4B4E1B-2D87-7241-9B4D-0A176C1431E3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74455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4B4E1B-2D87-7241-9B4D-0A176C1431E3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00316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rgbClr val="FF0000"/>
                </a:solidFill>
                <a:highlight>
                  <a:srgbClr val="FFFF00"/>
                </a:highlight>
              </a:rPr>
              <a:t>Evoquer mode de gestion des données en dématérialisé en plus des supports AMELI papier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4B4E1B-2D87-7241-9B4D-0A176C1431E3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33293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4B4E1B-2D87-7241-9B4D-0A176C1431E3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13354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4B4E1B-2D87-7241-9B4D-0A176C1431E3}" type="slidenum">
              <a:rPr lang="fr-FR" smtClean="0"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3134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EA5F1812-60C8-F20C-7E5C-7B09DCC066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="" xmlns:a16="http://schemas.microsoft.com/office/drawing/2014/main" id="{FF1A3CA7-4AEA-3D2E-C33A-8396B1106D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A4BA58A0-2430-05FA-6AE7-8C2DBB4D9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6056D-FA22-D041-87AF-16D59AED34C5}" type="datetimeFigureOut">
              <a:rPr lang="fr-FR" smtClean="0"/>
              <a:t>11/02/2025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BA860E02-455C-F5E6-5D08-0824C71F7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B14D00E2-1D9B-D3FB-1F23-80BFB56D8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1CD6A-0834-4C48-A230-106C52C97C8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4243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D1C70768-2C08-037B-4F5E-25F857720E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="" xmlns:a16="http://schemas.microsoft.com/office/drawing/2014/main" id="{2E008954-6DF2-102A-C6E1-917066F19F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0C3D5C8C-AE98-1019-E71D-B0C9122B51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6056D-FA22-D041-87AF-16D59AED34C5}" type="datetimeFigureOut">
              <a:rPr lang="fr-FR" smtClean="0"/>
              <a:t>11/02/2025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61594468-DC41-8D30-9554-A196E0E00F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F67C32A3-F0FF-0066-0FAE-C1553B8152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1CD6A-0834-4C48-A230-106C52C97C8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4520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="" xmlns:a16="http://schemas.microsoft.com/office/drawing/2014/main" id="{3E892A5D-F5E2-0951-2C32-E2C31542E2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="" xmlns:a16="http://schemas.microsoft.com/office/drawing/2014/main" id="{58FB7F8F-C5CF-83E3-D0F8-415F5F58B1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E59D55E0-574C-796C-0BD4-9633C8DBF6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6056D-FA22-D041-87AF-16D59AED34C5}" type="datetimeFigureOut">
              <a:rPr lang="fr-FR" smtClean="0"/>
              <a:t>11/02/2025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BFA2393F-BC73-404E-FCA1-3B563C0F5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AA93B80C-F6C3-4751-52BC-23B905E21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1CD6A-0834-4C48-A230-106C52C97C8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8248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6C13AB39-CF36-669B-2BEE-66ADE4F3AC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BB1EF843-F3BA-A84C-8E74-AF826ECD85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C07209AC-63A0-2407-10A8-DBB14F3F19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6056D-FA22-D041-87AF-16D59AED34C5}" type="datetimeFigureOut">
              <a:rPr lang="fr-FR" smtClean="0"/>
              <a:t>11/02/2025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C685F505-2767-7ADE-D525-B76462D3A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28B6628C-6351-AC72-8DC5-F4BE99688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1CD6A-0834-4C48-A230-106C52C97C8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5282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DCA2185B-FF44-39FE-2E35-A9B0887CDA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="" xmlns:a16="http://schemas.microsoft.com/office/drawing/2014/main" id="{D6316168-40E3-4F26-7C48-646DD82F52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143EA616-2155-8BB0-408C-12B74BFF7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6056D-FA22-D041-87AF-16D59AED34C5}" type="datetimeFigureOut">
              <a:rPr lang="fr-FR" smtClean="0"/>
              <a:t>11/02/2025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B0D8F4F6-CED3-6AE5-AC04-5CDF829D27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311478B1-F41C-8A15-2599-449AC4220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1CD6A-0834-4C48-A230-106C52C97C8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6718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7017C965-76B5-3CD1-03C5-8CAA6DC63A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F0C9C9F6-AE7E-365A-669E-0303AA9C3E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="" xmlns:a16="http://schemas.microsoft.com/office/drawing/2014/main" id="{2EFC4CBA-E73E-F5A5-2649-F9647B1FCC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="" xmlns:a16="http://schemas.microsoft.com/office/drawing/2014/main" id="{547CD55A-51EE-814F-1AC9-CFCFAAFC8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6056D-FA22-D041-87AF-16D59AED34C5}" type="datetimeFigureOut">
              <a:rPr lang="fr-FR" smtClean="0"/>
              <a:t>11/02/2025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="" xmlns:a16="http://schemas.microsoft.com/office/drawing/2014/main" id="{E7C25DCB-6F0C-8F2C-857B-E354004AC5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="" xmlns:a16="http://schemas.microsoft.com/office/drawing/2014/main" id="{F72A8BCF-FC97-2F3E-09D9-D1D87D122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1CD6A-0834-4C48-A230-106C52C97C8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4285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8E3652AA-4A3A-3E56-792A-DB8DED2F4E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="" xmlns:a16="http://schemas.microsoft.com/office/drawing/2014/main" id="{61A4ABB0-E3CD-22C1-B712-F60B5B983A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="" xmlns:a16="http://schemas.microsoft.com/office/drawing/2014/main" id="{A1959867-B2F5-492B-2843-6264BE397B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="" xmlns:a16="http://schemas.microsoft.com/office/drawing/2014/main" id="{12AB3CC7-48BA-D617-E31E-1D7DDC34C5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="" xmlns:a16="http://schemas.microsoft.com/office/drawing/2014/main" id="{7C886CD9-7E90-F20E-3D0C-5DAF8D4474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="" xmlns:a16="http://schemas.microsoft.com/office/drawing/2014/main" id="{A7D61AB2-1AB2-E693-1CDD-BA133C07A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6056D-FA22-D041-87AF-16D59AED34C5}" type="datetimeFigureOut">
              <a:rPr lang="fr-FR" smtClean="0"/>
              <a:t>11/02/2025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="" xmlns:a16="http://schemas.microsoft.com/office/drawing/2014/main" id="{E8325B39-88D0-FD7C-6FA1-50A6DD7A1C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="" xmlns:a16="http://schemas.microsoft.com/office/drawing/2014/main" id="{2F2D0E1A-9DA2-0FFF-17EC-060BA24A7A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1CD6A-0834-4C48-A230-106C52C97C8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8375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EB7D5E6D-EDB8-A290-9E7D-0C854E0AA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="" xmlns:a16="http://schemas.microsoft.com/office/drawing/2014/main" id="{67B3B19E-2348-A4BB-7099-2A5A5BC8F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6056D-FA22-D041-87AF-16D59AED34C5}" type="datetimeFigureOut">
              <a:rPr lang="fr-FR" smtClean="0"/>
              <a:t>11/02/2025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="" xmlns:a16="http://schemas.microsoft.com/office/drawing/2014/main" id="{4AA21C0C-28FF-A0CC-FA3E-11D8B11621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="" xmlns:a16="http://schemas.microsoft.com/office/drawing/2014/main" id="{EDD9AB23-1B6E-A226-59CA-C71E3EE75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1CD6A-0834-4C48-A230-106C52C97C8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1043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="" xmlns:a16="http://schemas.microsoft.com/office/drawing/2014/main" id="{70B929DD-450D-9364-09F1-9B01A9605C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6056D-FA22-D041-87AF-16D59AED34C5}" type="datetimeFigureOut">
              <a:rPr lang="fr-FR" smtClean="0"/>
              <a:t>11/02/2025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="" xmlns:a16="http://schemas.microsoft.com/office/drawing/2014/main" id="{EE24E5B4-899D-9D31-DF19-266FCB8C6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="" xmlns:a16="http://schemas.microsoft.com/office/drawing/2014/main" id="{00A961EB-F33A-EBAD-8844-9C8B8576B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1CD6A-0834-4C48-A230-106C52C97C8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478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CF446874-D5CF-D01F-09CD-F062D032F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9A71B5F9-223B-9526-A279-41436D1115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="" xmlns:a16="http://schemas.microsoft.com/office/drawing/2014/main" id="{28EF9516-B345-2578-D0B7-A621432DA1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="" xmlns:a16="http://schemas.microsoft.com/office/drawing/2014/main" id="{FC958AB2-880C-2777-AFF7-F914DA938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6056D-FA22-D041-87AF-16D59AED34C5}" type="datetimeFigureOut">
              <a:rPr lang="fr-FR" smtClean="0"/>
              <a:t>11/02/2025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="" xmlns:a16="http://schemas.microsoft.com/office/drawing/2014/main" id="{ED5D12AF-444E-0D99-80A9-91AFCD0469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="" xmlns:a16="http://schemas.microsoft.com/office/drawing/2014/main" id="{DA968279-C45B-E1B7-79F5-006861EC0D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1CD6A-0834-4C48-A230-106C52C97C8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5418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22998E20-5885-E9C0-738B-CB7243B5F7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="" xmlns:a16="http://schemas.microsoft.com/office/drawing/2014/main" id="{D9208B6E-A8AB-9BF3-4754-D8D23D429F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="" xmlns:a16="http://schemas.microsoft.com/office/drawing/2014/main" id="{2BED7517-7940-EC95-B2DB-1E14B4E46A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="" xmlns:a16="http://schemas.microsoft.com/office/drawing/2014/main" id="{F0A934D3-2471-E440-AD0C-D25560ABA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6056D-FA22-D041-87AF-16D59AED34C5}" type="datetimeFigureOut">
              <a:rPr lang="fr-FR" smtClean="0"/>
              <a:t>11/02/2025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="" xmlns:a16="http://schemas.microsoft.com/office/drawing/2014/main" id="{56C630C6-7DD2-3CF5-0D9C-F619988709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="" xmlns:a16="http://schemas.microsoft.com/office/drawing/2014/main" id="{420EA122-5142-1721-D0B8-017DD9D05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1CD6A-0834-4C48-A230-106C52C97C8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0061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="" xmlns:a16="http://schemas.microsoft.com/office/drawing/2014/main" id="{99717D29-003E-972E-9AA3-BDF561E94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="" xmlns:a16="http://schemas.microsoft.com/office/drawing/2014/main" id="{4AF2A55D-B329-8C20-4F4C-E0CC4B5B7F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33A24F8A-02B8-CF2D-B5B6-2A4114A3E3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A6056D-FA22-D041-87AF-16D59AED34C5}" type="datetimeFigureOut">
              <a:rPr lang="fr-FR" smtClean="0"/>
              <a:t>11/02/2025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642CA680-0160-B398-01FC-6DBF94A445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F1B8C4FF-5960-C6E2-31BD-D34481C402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41CD6A-0834-4C48-A230-106C52C97C8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6978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svg"/><Relationship Id="rId5" Type="http://schemas.openxmlformats.org/officeDocument/2006/relationships/image" Target="../media/image5.png"/><Relationship Id="rId4" Type="http://schemas.openxmlformats.org/officeDocument/2006/relationships/image" Target="../media/image5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svg"/><Relationship Id="rId5" Type="http://schemas.openxmlformats.org/officeDocument/2006/relationships/image" Target="../media/image5.png"/><Relationship Id="rId4" Type="http://schemas.openxmlformats.org/officeDocument/2006/relationships/image" Target="../media/image5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svg"/><Relationship Id="rId5" Type="http://schemas.openxmlformats.org/officeDocument/2006/relationships/image" Target="../media/image5.png"/><Relationship Id="rId4" Type="http://schemas.openxmlformats.org/officeDocument/2006/relationships/image" Target="../media/image5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svg"/><Relationship Id="rId5" Type="http://schemas.openxmlformats.org/officeDocument/2006/relationships/image" Target="../media/image5.png"/><Relationship Id="rId4" Type="http://schemas.openxmlformats.org/officeDocument/2006/relationships/image" Target="../media/image5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svg"/><Relationship Id="rId5" Type="http://schemas.openxmlformats.org/officeDocument/2006/relationships/image" Target="../media/image5.png"/><Relationship Id="rId4" Type="http://schemas.openxmlformats.org/officeDocument/2006/relationships/image" Target="../media/image5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svg"/><Relationship Id="rId5" Type="http://schemas.openxmlformats.org/officeDocument/2006/relationships/image" Target="../media/image5.png"/><Relationship Id="rId4" Type="http://schemas.openxmlformats.org/officeDocument/2006/relationships/image" Target="../media/image5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svg"/><Relationship Id="rId5" Type="http://schemas.openxmlformats.org/officeDocument/2006/relationships/image" Target="../media/image5.png"/><Relationship Id="rId4" Type="http://schemas.openxmlformats.org/officeDocument/2006/relationships/image" Target="../media/image5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svg"/><Relationship Id="rId5" Type="http://schemas.openxmlformats.org/officeDocument/2006/relationships/image" Target="../media/image5.png"/><Relationship Id="rId4" Type="http://schemas.openxmlformats.org/officeDocument/2006/relationships/image" Target="../media/image5.sv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svg"/><Relationship Id="rId5" Type="http://schemas.openxmlformats.org/officeDocument/2006/relationships/image" Target="../media/image5.png"/><Relationship Id="rId4" Type="http://schemas.openxmlformats.org/officeDocument/2006/relationships/image" Target="../media/image5.sv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svg"/><Relationship Id="rId5" Type="http://schemas.openxmlformats.org/officeDocument/2006/relationships/image" Target="../media/image5.png"/><Relationship Id="rId4" Type="http://schemas.openxmlformats.org/officeDocument/2006/relationships/image" Target="../media/image5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4.pn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5.svg"/><Relationship Id="rId9" Type="http://schemas.microsoft.com/office/2007/relationships/diagramDrawing" Target="../diagrams/drawing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svg"/><Relationship Id="rId5" Type="http://schemas.openxmlformats.org/officeDocument/2006/relationships/image" Target="../media/image5.png"/><Relationship Id="rId4" Type="http://schemas.openxmlformats.org/officeDocument/2006/relationships/image" Target="../media/image5.sv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svg"/><Relationship Id="rId5" Type="http://schemas.openxmlformats.org/officeDocument/2006/relationships/image" Target="../media/image5.png"/><Relationship Id="rId4" Type="http://schemas.openxmlformats.org/officeDocument/2006/relationships/image" Target="../media/image5.sv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hyperlink" Target="https://www.omeditpacacorse.fr/bon-usage-pharmacie-clinique/" TargetMode="External"/><Relationship Id="rId4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1.png"/><Relationship Id="rId4" Type="http://schemas.openxmlformats.org/officeDocument/2006/relationships/image" Target="../media/image5.sv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sv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hyperlink" Target="https://www.ncbi.nlm.nih.gov/pubmed/27517450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omeditpacacorse.fr/bon-usage-pharmacie-clinique/" TargetMode="External"/><Relationship Id="rId3" Type="http://schemas.openxmlformats.org/officeDocument/2006/relationships/image" Target="../media/image4.png"/><Relationship Id="rId7" Type="http://schemas.openxmlformats.org/officeDocument/2006/relationships/hyperlink" Target="https://www.ameli.fr/bouches-du-rhone/pharmacien/sante-prevention/accompagnements/accompagnement-pharmaceutique-patients-chroniques/bilan-partage-medication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svg"/><Relationship Id="rId5" Type="http://schemas.openxmlformats.org/officeDocument/2006/relationships/image" Target="../media/image5.png"/><Relationship Id="rId4" Type="http://schemas.openxmlformats.org/officeDocument/2006/relationships/image" Target="../media/image5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svg"/><Relationship Id="rId5" Type="http://schemas.openxmlformats.org/officeDocument/2006/relationships/image" Target="../media/image5.png"/><Relationship Id="rId4" Type="http://schemas.openxmlformats.org/officeDocument/2006/relationships/image" Target="../media/image5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7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svg"/><Relationship Id="rId5" Type="http://schemas.openxmlformats.org/officeDocument/2006/relationships/image" Target="../media/image5.png"/><Relationship Id="rId4" Type="http://schemas.openxmlformats.org/officeDocument/2006/relationships/image" Target="../media/image5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urps-pharmaciens-paca.fr/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7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5.svg"/><Relationship Id="rId10" Type="http://schemas.openxmlformats.org/officeDocument/2006/relationships/hyperlink" Target="https://sfpc.eu/" TargetMode="External"/><Relationship Id="rId4" Type="http://schemas.openxmlformats.org/officeDocument/2006/relationships/image" Target="../media/image4.png"/><Relationship Id="rId9" Type="http://schemas.openxmlformats.org/officeDocument/2006/relationships/hyperlink" Target="https://linktr.ee/ocresudpharma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svg"/><Relationship Id="rId5" Type="http://schemas.openxmlformats.org/officeDocument/2006/relationships/image" Target="../media/image5.png"/><Relationship Id="rId4" Type="http://schemas.openxmlformats.org/officeDocument/2006/relationships/image" Target="../media/image5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svg"/><Relationship Id="rId5" Type="http://schemas.openxmlformats.org/officeDocument/2006/relationships/image" Target="../media/image5.png"/><Relationship Id="rId4" Type="http://schemas.openxmlformats.org/officeDocument/2006/relationships/image" Target="../media/image5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7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="" xmlns:a16="http://schemas.microsoft.com/office/drawing/2014/main" id="{7BBD5B30-C741-4E67-AFD8-17917090ABC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 4" descr="Une image contenant horloge, cercle, Horloge murale, art&#10;&#10;Description générée automatiquement">
            <a:extLst>
              <a:ext uri="{FF2B5EF4-FFF2-40B4-BE49-F238E27FC236}">
                <a16:creationId xmlns="" xmlns:a16="http://schemas.microsoft.com/office/drawing/2014/main" id="{2CCD5602-B0D2-AA4C-D16C-ECA8A04712A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132" r="21578" b="1"/>
          <a:stretch/>
        </p:blipFill>
        <p:spPr>
          <a:xfrm>
            <a:off x="7817583" y="10"/>
            <a:ext cx="4374417" cy="6857990"/>
          </a:xfrm>
          <a:custGeom>
            <a:avLst/>
            <a:gdLst/>
            <a:ahLst/>
            <a:cxnLst/>
            <a:rect l="l" t="t" r="r" b="b"/>
            <a:pathLst>
              <a:path w="4374417" h="6858000">
                <a:moveTo>
                  <a:pt x="22719" y="0"/>
                </a:moveTo>
                <a:lnTo>
                  <a:pt x="4374417" y="0"/>
                </a:lnTo>
                <a:lnTo>
                  <a:pt x="4374417" y="6858000"/>
                </a:lnTo>
                <a:lnTo>
                  <a:pt x="0" y="6858000"/>
                </a:lnTo>
                <a:lnTo>
                  <a:pt x="6670" y="6845555"/>
                </a:lnTo>
                <a:cubicBezTo>
                  <a:pt x="495881" y="5886487"/>
                  <a:pt x="785588" y="4695963"/>
                  <a:pt x="785588" y="3406233"/>
                </a:cubicBezTo>
                <a:cubicBezTo>
                  <a:pt x="785588" y="2215714"/>
                  <a:pt x="538737" y="1109724"/>
                  <a:pt x="115983" y="192283"/>
                </a:cubicBezTo>
                <a:close/>
              </a:path>
            </a:pathLst>
          </a:custGeom>
        </p:spPr>
      </p:pic>
      <p:pic>
        <p:nvPicPr>
          <p:cNvPr id="6" name="Image 5">
            <a:extLst>
              <a:ext uri="{FF2B5EF4-FFF2-40B4-BE49-F238E27FC236}">
                <a16:creationId xmlns="" xmlns:a16="http://schemas.microsoft.com/office/drawing/2014/main" id="{AFF08942-2093-8567-132C-A6CA1812882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837" b="-1"/>
          <a:stretch/>
        </p:blipFill>
        <p:spPr>
          <a:xfrm>
            <a:off x="3572319" y="10"/>
            <a:ext cx="4979304" cy="3401558"/>
          </a:xfrm>
          <a:custGeom>
            <a:avLst/>
            <a:gdLst/>
            <a:ahLst/>
            <a:cxnLst/>
            <a:rect l="l" t="t" r="r" b="b"/>
            <a:pathLst>
              <a:path w="4979304" h="3364992">
                <a:moveTo>
                  <a:pt x="0" y="0"/>
                </a:moveTo>
                <a:lnTo>
                  <a:pt x="4211250" y="0"/>
                </a:lnTo>
                <a:lnTo>
                  <a:pt x="4309461" y="192282"/>
                </a:lnTo>
                <a:cubicBezTo>
                  <a:pt x="4697535" y="1033269"/>
                  <a:pt x="4937593" y="2032690"/>
                  <a:pt x="4974907" y="3110424"/>
                </a:cubicBezTo>
                <a:lnTo>
                  <a:pt x="4979304" y="3364992"/>
                </a:lnTo>
                <a:lnTo>
                  <a:pt x="800592" y="3364992"/>
                </a:lnTo>
                <a:lnTo>
                  <a:pt x="797493" y="3185579"/>
                </a:lnTo>
                <a:cubicBezTo>
                  <a:pt x="756786" y="2009870"/>
                  <a:pt x="474799" y="927359"/>
                  <a:pt x="22579" y="42066"/>
                </a:cubicBezTo>
                <a:close/>
              </a:path>
            </a:pathLst>
          </a:custGeom>
        </p:spPr>
      </p:pic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13F65CC4-6CE0-30CE-5FD8-920362D7A21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897" r="16653" b="-1"/>
          <a:stretch/>
        </p:blipFill>
        <p:spPr>
          <a:xfrm>
            <a:off x="3625358" y="3456432"/>
            <a:ext cx="4925479" cy="3401568"/>
          </a:xfrm>
          <a:custGeom>
            <a:avLst/>
            <a:gdLst/>
            <a:ahLst/>
            <a:cxnLst/>
            <a:rect l="l" t="t" r="r" b="b"/>
            <a:pathLst>
              <a:path w="4925479" h="3364992">
                <a:moveTo>
                  <a:pt x="749362" y="0"/>
                </a:moveTo>
                <a:lnTo>
                  <a:pt x="4925479" y="0"/>
                </a:lnTo>
                <a:lnTo>
                  <a:pt x="4921868" y="209033"/>
                </a:lnTo>
                <a:cubicBezTo>
                  <a:pt x="4884554" y="1286766"/>
                  <a:pt x="4644496" y="2286187"/>
                  <a:pt x="4256422" y="3127175"/>
                </a:cubicBezTo>
                <a:lnTo>
                  <a:pt x="4134952" y="3364992"/>
                </a:lnTo>
                <a:lnTo>
                  <a:pt x="0" y="3364992"/>
                </a:lnTo>
                <a:lnTo>
                  <a:pt x="79008" y="3202330"/>
                </a:lnTo>
                <a:cubicBezTo>
                  <a:pt x="467082" y="2361343"/>
                  <a:pt x="707140" y="1361922"/>
                  <a:pt x="744454" y="284189"/>
                </a:cubicBezTo>
                <a:close/>
              </a:path>
            </a:pathLst>
          </a:custGeom>
        </p:spPr>
      </p:pic>
      <p:sp useBgFill="1">
        <p:nvSpPr>
          <p:cNvPr id="24" name="Freeform: Shape 23">
            <a:extLst>
              <a:ext uri="{FF2B5EF4-FFF2-40B4-BE49-F238E27FC236}">
                <a16:creationId xmlns="" xmlns:a16="http://schemas.microsoft.com/office/drawing/2014/main" id="{189BBEAA-BB93-4878-8C95-3C8AADE2E0C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4397136" cy="6858000"/>
          </a:xfrm>
          <a:custGeom>
            <a:avLst/>
            <a:gdLst>
              <a:gd name="connsiteX0" fmla="*/ 0 w 4397136"/>
              <a:gd name="connsiteY0" fmla="*/ 0 h 6858000"/>
              <a:gd name="connsiteX1" fmla="*/ 3599069 w 4397136"/>
              <a:gd name="connsiteY1" fmla="*/ 0 h 6858000"/>
              <a:gd name="connsiteX2" fmla="*/ 3634072 w 4397136"/>
              <a:gd name="connsiteY2" fmla="*/ 58977 h 6858000"/>
              <a:gd name="connsiteX3" fmla="*/ 4397136 w 4397136"/>
              <a:gd name="connsiteY3" fmla="*/ 3474189 h 6858000"/>
              <a:gd name="connsiteX4" fmla="*/ 3802221 w 4397136"/>
              <a:gd name="connsiteY4" fmla="*/ 6546415 h 6858000"/>
              <a:gd name="connsiteX5" fmla="*/ 3649466 w 4397136"/>
              <a:gd name="connsiteY5" fmla="*/ 6858000 h 6858000"/>
              <a:gd name="connsiteX6" fmla="*/ 0 w 439713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97136" h="6858000">
                <a:moveTo>
                  <a:pt x="0" y="0"/>
                </a:moveTo>
                <a:lnTo>
                  <a:pt x="3599069" y="0"/>
                </a:lnTo>
                <a:lnTo>
                  <a:pt x="3634072" y="58977"/>
                </a:lnTo>
                <a:cubicBezTo>
                  <a:pt x="4105532" y="933006"/>
                  <a:pt x="4397136" y="2140466"/>
                  <a:pt x="4397136" y="3474189"/>
                </a:cubicBezTo>
                <a:cubicBezTo>
                  <a:pt x="4397136" y="4641197"/>
                  <a:pt x="4173877" y="5711534"/>
                  <a:pt x="3802221" y="6546415"/>
                </a:cubicBezTo>
                <a:lnTo>
                  <a:pt x="3649466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26" name="Freeform: Shape 25">
            <a:extLst>
              <a:ext uri="{FF2B5EF4-FFF2-40B4-BE49-F238E27FC236}">
                <a16:creationId xmlns="" xmlns:a16="http://schemas.microsoft.com/office/drawing/2014/main" id="{D529C0C6-AAEB-4982-A9E6-BC6A8B2AEFB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4386504" cy="6858000"/>
          </a:xfrm>
          <a:custGeom>
            <a:avLst/>
            <a:gdLst>
              <a:gd name="connsiteX0" fmla="*/ 0 w 4386504"/>
              <a:gd name="connsiteY0" fmla="*/ 0 h 6858000"/>
              <a:gd name="connsiteX1" fmla="*/ 3588437 w 4386504"/>
              <a:gd name="connsiteY1" fmla="*/ 0 h 6858000"/>
              <a:gd name="connsiteX2" fmla="*/ 3623440 w 4386504"/>
              <a:gd name="connsiteY2" fmla="*/ 58977 h 6858000"/>
              <a:gd name="connsiteX3" fmla="*/ 4386504 w 4386504"/>
              <a:gd name="connsiteY3" fmla="*/ 3474189 h 6858000"/>
              <a:gd name="connsiteX4" fmla="*/ 3791589 w 4386504"/>
              <a:gd name="connsiteY4" fmla="*/ 6546415 h 6858000"/>
              <a:gd name="connsiteX5" fmla="*/ 3638834 w 4386504"/>
              <a:gd name="connsiteY5" fmla="*/ 6858000 h 6858000"/>
              <a:gd name="connsiteX6" fmla="*/ 0 w 438650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6504" h="6858000">
                <a:moveTo>
                  <a:pt x="0" y="0"/>
                </a:moveTo>
                <a:lnTo>
                  <a:pt x="3588437" y="0"/>
                </a:lnTo>
                <a:lnTo>
                  <a:pt x="3623440" y="58977"/>
                </a:lnTo>
                <a:cubicBezTo>
                  <a:pt x="4094900" y="933006"/>
                  <a:pt x="4386504" y="2140466"/>
                  <a:pt x="4386504" y="3474189"/>
                </a:cubicBezTo>
                <a:cubicBezTo>
                  <a:pt x="4386504" y="4641197"/>
                  <a:pt x="4163245" y="5711534"/>
                  <a:pt x="3791589" y="6546415"/>
                </a:cubicBezTo>
                <a:lnTo>
                  <a:pt x="3638834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="" xmlns:a16="http://schemas.microsoft.com/office/drawing/2014/main" id="{7C0B334E-66E0-442A-8306-19629EC2DC5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38912" y="4544568"/>
            <a:ext cx="341496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Titre 1">
            <a:extLst>
              <a:ext uri="{FF2B5EF4-FFF2-40B4-BE49-F238E27FC236}">
                <a16:creationId xmlns="" xmlns:a16="http://schemas.microsoft.com/office/drawing/2014/main" id="{5287C43A-ED38-4475-80BD-0BF3866E3F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2283" y="616458"/>
            <a:ext cx="4151059" cy="4044320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spcBef>
                <a:spcPts val="1200"/>
              </a:spcBef>
            </a:pPr>
            <a:r>
              <a:rPr lang="en-US" sz="2800" b="1" kern="1200" dirty="0">
                <a:solidFill>
                  <a:srgbClr val="00B050"/>
                </a:solidFill>
                <a:effectLst/>
                <a:latin typeface="+mn-lt"/>
                <a:ea typeface="+mj-ea"/>
                <a:cs typeface="+mj-cs"/>
              </a:rPr>
              <a:t>Partage de </a:t>
            </a:r>
            <a:r>
              <a:rPr lang="en-US" sz="2800" b="1" kern="1200" dirty="0" err="1">
                <a:solidFill>
                  <a:srgbClr val="00B050"/>
                </a:solidFill>
                <a:effectLst/>
                <a:latin typeface="+mn-lt"/>
                <a:ea typeface="+mj-ea"/>
                <a:cs typeface="+mj-cs"/>
              </a:rPr>
              <a:t>pratique</a:t>
            </a:r>
            <a:r>
              <a:rPr lang="en-US" sz="2800" b="1" kern="1200" dirty="0">
                <a:solidFill>
                  <a:srgbClr val="00B050"/>
                </a:solidFill>
                <a:effectLst/>
                <a:latin typeface="+mn-lt"/>
                <a:ea typeface="+mj-ea"/>
                <a:cs typeface="+mj-cs"/>
              </a:rPr>
              <a:t/>
            </a:r>
            <a:br>
              <a:rPr lang="en-US" sz="2800" b="1" kern="1200" dirty="0">
                <a:solidFill>
                  <a:srgbClr val="00B050"/>
                </a:solidFill>
                <a:effectLst/>
                <a:latin typeface="+mn-lt"/>
                <a:ea typeface="+mj-ea"/>
                <a:cs typeface="+mj-cs"/>
              </a:rPr>
            </a:br>
            <a:r>
              <a:rPr lang="en-US" sz="2800" b="1" kern="1200" dirty="0">
                <a:solidFill>
                  <a:srgbClr val="00B050"/>
                </a:solidFill>
                <a:effectLst/>
                <a:latin typeface="+mn-lt"/>
                <a:ea typeface="+mj-ea"/>
                <a:cs typeface="+mj-cs"/>
              </a:rPr>
              <a:t>pour la mise </a:t>
            </a:r>
            <a:r>
              <a:rPr lang="en-US" sz="2800" b="1" kern="1200" dirty="0" err="1">
                <a:solidFill>
                  <a:srgbClr val="00B050"/>
                </a:solidFill>
                <a:effectLst/>
                <a:latin typeface="+mn-lt"/>
                <a:ea typeface="+mj-ea"/>
                <a:cs typeface="+mj-cs"/>
              </a:rPr>
              <a:t>en</a:t>
            </a:r>
            <a:r>
              <a:rPr lang="en-US" sz="2800" b="1" kern="1200" dirty="0">
                <a:solidFill>
                  <a:srgbClr val="00B050"/>
                </a:solidFill>
                <a:effectLst/>
                <a:latin typeface="+mn-lt"/>
                <a:ea typeface="+mj-ea"/>
                <a:cs typeface="+mj-cs"/>
              </a:rPr>
              <a:t> place </a:t>
            </a:r>
            <a:r>
              <a:rPr lang="en-US" sz="2800" b="1" kern="1200" dirty="0" err="1">
                <a:solidFill>
                  <a:srgbClr val="00B050"/>
                </a:solidFill>
                <a:effectLst/>
                <a:latin typeface="+mn-lt"/>
                <a:ea typeface="+mj-ea"/>
                <a:cs typeface="+mj-cs"/>
              </a:rPr>
              <a:t>d’actes</a:t>
            </a:r>
            <a:r>
              <a:rPr lang="en-US" sz="2800" b="1" kern="1200" dirty="0">
                <a:solidFill>
                  <a:srgbClr val="00B050"/>
                </a:solidFill>
                <a:effectLst/>
                <a:latin typeface="+mn-lt"/>
                <a:ea typeface="+mj-ea"/>
                <a:cs typeface="+mj-cs"/>
              </a:rPr>
              <a:t> </a:t>
            </a:r>
            <a:r>
              <a:rPr lang="en-US" sz="2800" b="1" kern="1200" dirty="0" err="1">
                <a:solidFill>
                  <a:srgbClr val="00B050"/>
                </a:solidFill>
                <a:effectLst/>
                <a:latin typeface="+mn-lt"/>
                <a:ea typeface="+mj-ea"/>
                <a:cs typeface="+mj-cs"/>
              </a:rPr>
              <a:t>pharmaceutiques</a:t>
            </a:r>
            <a:r>
              <a:rPr lang="en-US" sz="2800" b="1" kern="1200" dirty="0">
                <a:solidFill>
                  <a:srgbClr val="00B050"/>
                </a:solidFill>
                <a:effectLst/>
                <a:latin typeface="+mn-lt"/>
                <a:ea typeface="+mj-ea"/>
                <a:cs typeface="+mj-cs"/>
              </a:rPr>
              <a:t/>
            </a:r>
            <a:br>
              <a:rPr lang="en-US" sz="2800" b="1" kern="1200" dirty="0">
                <a:solidFill>
                  <a:srgbClr val="00B050"/>
                </a:solidFill>
                <a:effectLst/>
                <a:latin typeface="+mn-lt"/>
                <a:ea typeface="+mj-ea"/>
                <a:cs typeface="+mj-cs"/>
              </a:rPr>
            </a:br>
            <a:r>
              <a:rPr lang="en-US" sz="2800" b="1" kern="1200" dirty="0">
                <a:solidFill>
                  <a:srgbClr val="00B050"/>
                </a:solidFill>
                <a:effectLst/>
                <a:latin typeface="+mn-lt"/>
                <a:ea typeface="+mj-ea"/>
                <a:cs typeface="+mj-cs"/>
              </a:rPr>
              <a:t> </a:t>
            </a:r>
            <a:r>
              <a:rPr lang="en-US" sz="2800" b="1" kern="1200" dirty="0" err="1">
                <a:solidFill>
                  <a:srgbClr val="00B050"/>
                </a:solidFill>
                <a:effectLst/>
                <a:latin typeface="+mn-lt"/>
                <a:ea typeface="+mj-ea"/>
                <a:cs typeface="+mj-cs"/>
              </a:rPr>
              <a:t>en</a:t>
            </a:r>
            <a:r>
              <a:rPr lang="en-US" sz="2800" b="1" kern="1200" dirty="0">
                <a:solidFill>
                  <a:srgbClr val="00B050"/>
                </a:solidFill>
                <a:effectLst/>
                <a:latin typeface="+mn-lt"/>
                <a:ea typeface="+mj-ea"/>
                <a:cs typeface="+mj-cs"/>
              </a:rPr>
              <a:t> lien avec la</a:t>
            </a:r>
            <a:br>
              <a:rPr lang="en-US" sz="2800" b="1" kern="1200" dirty="0">
                <a:solidFill>
                  <a:srgbClr val="00B050"/>
                </a:solidFill>
                <a:effectLst/>
                <a:latin typeface="+mn-lt"/>
                <a:ea typeface="+mj-ea"/>
                <a:cs typeface="+mj-cs"/>
              </a:rPr>
            </a:br>
            <a:r>
              <a:rPr lang="en-US" sz="2800" b="1" kern="1200" dirty="0">
                <a:solidFill>
                  <a:srgbClr val="00B050"/>
                </a:solidFill>
                <a:effectLst/>
                <a:latin typeface="+mn-lt"/>
                <a:ea typeface="+mj-ea"/>
                <a:cs typeface="+mj-cs"/>
              </a:rPr>
              <a:t> Pharmacie Clinique</a:t>
            </a:r>
            <a:br>
              <a:rPr lang="en-US" sz="2800" b="1" kern="1200" dirty="0">
                <a:solidFill>
                  <a:srgbClr val="00B050"/>
                </a:solidFill>
                <a:effectLst/>
                <a:latin typeface="+mn-lt"/>
                <a:ea typeface="+mj-ea"/>
                <a:cs typeface="+mj-cs"/>
              </a:rPr>
            </a:br>
            <a:r>
              <a:rPr lang="en-US" sz="2800" b="1" dirty="0">
                <a:solidFill>
                  <a:srgbClr val="00B050"/>
                </a:solidFill>
                <a:latin typeface="+mn-lt"/>
              </a:rPr>
              <a:t>à </a:t>
            </a:r>
            <a:r>
              <a:rPr lang="en-US" sz="2800" b="1" dirty="0" err="1">
                <a:solidFill>
                  <a:srgbClr val="00B050"/>
                </a:solidFill>
                <a:latin typeface="+mn-lt"/>
              </a:rPr>
              <a:t>l’officine</a:t>
            </a:r>
            <a:r>
              <a:rPr lang="en-US" sz="2800" b="1" kern="1200" dirty="0">
                <a:solidFill>
                  <a:srgbClr val="00B050"/>
                </a:solidFill>
                <a:effectLst/>
                <a:latin typeface="+mn-lt"/>
                <a:ea typeface="+mj-ea"/>
                <a:cs typeface="+mj-cs"/>
              </a:rPr>
              <a:t/>
            </a:r>
            <a:br>
              <a:rPr lang="en-US" sz="2800" b="1" kern="1200" dirty="0">
                <a:solidFill>
                  <a:srgbClr val="00B050"/>
                </a:solidFill>
                <a:effectLst/>
                <a:latin typeface="+mn-lt"/>
                <a:ea typeface="+mj-ea"/>
                <a:cs typeface="+mj-cs"/>
              </a:rPr>
            </a:br>
            <a:r>
              <a:rPr lang="en-US" sz="2800" b="1" kern="1200" dirty="0">
                <a:solidFill>
                  <a:srgbClr val="00B050"/>
                </a:solidFill>
                <a:effectLst/>
                <a:latin typeface="+mn-lt"/>
                <a:ea typeface="+mj-ea"/>
                <a:cs typeface="+mj-cs"/>
              </a:rPr>
              <a:t/>
            </a:r>
            <a:br>
              <a:rPr lang="en-US" sz="2800" b="1" kern="1200" dirty="0">
                <a:solidFill>
                  <a:srgbClr val="00B050"/>
                </a:solidFill>
                <a:effectLst/>
                <a:latin typeface="+mn-lt"/>
                <a:ea typeface="+mj-ea"/>
                <a:cs typeface="+mj-cs"/>
              </a:rPr>
            </a:br>
            <a:r>
              <a:rPr lang="en-US" sz="2000" b="1" kern="1200" dirty="0">
                <a:solidFill>
                  <a:srgbClr val="00B050"/>
                </a:solidFill>
                <a:effectLst/>
                <a:latin typeface="+mn-lt"/>
                <a:ea typeface="+mj-ea"/>
                <a:cs typeface="+mj-cs"/>
              </a:rPr>
              <a:t>Vincent TRAMINI – </a:t>
            </a:r>
            <a:r>
              <a:rPr lang="en-US" sz="2000" b="1" kern="1200" dirty="0" err="1">
                <a:solidFill>
                  <a:srgbClr val="00B050"/>
                </a:solidFill>
                <a:effectLst/>
                <a:latin typeface="+mn-lt"/>
                <a:ea typeface="+mj-ea"/>
                <a:cs typeface="+mj-cs"/>
              </a:rPr>
              <a:t>Pharmacien</a:t>
            </a:r>
            <a:r>
              <a:rPr lang="en-US" sz="2000" b="1" kern="1200" dirty="0">
                <a:solidFill>
                  <a:srgbClr val="00B050"/>
                </a:solidFill>
                <a:effectLst/>
                <a:latin typeface="+mn-lt"/>
                <a:ea typeface="+mj-ea"/>
                <a:cs typeface="+mj-cs"/>
              </a:rPr>
              <a:t> </a:t>
            </a:r>
            <a:r>
              <a:rPr lang="en-US" sz="2000" b="1" kern="1200" dirty="0" err="1">
                <a:solidFill>
                  <a:srgbClr val="00B050"/>
                </a:solidFill>
                <a:effectLst/>
                <a:latin typeface="+mn-lt"/>
                <a:ea typeface="+mj-ea"/>
                <a:cs typeface="+mj-cs"/>
              </a:rPr>
              <a:t>titulaire</a:t>
            </a:r>
            <a:r>
              <a:rPr lang="en-US" sz="2000" b="1" kern="1200" dirty="0">
                <a:solidFill>
                  <a:srgbClr val="00B050"/>
                </a:solidFill>
                <a:effectLst/>
                <a:latin typeface="+mn-lt"/>
                <a:ea typeface="+mj-ea"/>
                <a:cs typeface="+mj-cs"/>
              </a:rPr>
              <a:t>  à </a:t>
            </a:r>
            <a:r>
              <a:rPr lang="en-US" sz="2000" b="1" kern="1200" dirty="0" err="1">
                <a:solidFill>
                  <a:srgbClr val="00B050"/>
                </a:solidFill>
                <a:effectLst/>
                <a:latin typeface="+mn-lt"/>
                <a:ea typeface="+mj-ea"/>
                <a:cs typeface="+mj-cs"/>
              </a:rPr>
              <a:t>Moustiers</a:t>
            </a:r>
            <a:r>
              <a:rPr lang="en-US" sz="2000" b="1" kern="1200" dirty="0">
                <a:solidFill>
                  <a:srgbClr val="00B050"/>
                </a:solidFill>
                <a:effectLst/>
                <a:latin typeface="+mn-lt"/>
                <a:ea typeface="+mj-ea"/>
                <a:cs typeface="+mj-cs"/>
              </a:rPr>
              <a:t> Ste Marie</a:t>
            </a:r>
            <a:br>
              <a:rPr lang="en-US" sz="2000" b="1" kern="1200" dirty="0">
                <a:solidFill>
                  <a:srgbClr val="00B050"/>
                </a:solidFill>
                <a:effectLst/>
                <a:latin typeface="+mn-lt"/>
                <a:ea typeface="+mj-ea"/>
                <a:cs typeface="+mj-cs"/>
              </a:rPr>
            </a:br>
            <a:r>
              <a:rPr lang="en-US" sz="2000" b="1" kern="1200" dirty="0">
                <a:solidFill>
                  <a:srgbClr val="00B050"/>
                </a:solidFill>
                <a:effectLst/>
                <a:latin typeface="+mn-lt"/>
                <a:ea typeface="+mj-ea"/>
                <a:cs typeface="+mj-cs"/>
              </a:rPr>
              <a:t/>
            </a:r>
            <a:br>
              <a:rPr lang="en-US" sz="2000" b="1" kern="1200" dirty="0">
                <a:solidFill>
                  <a:srgbClr val="00B050"/>
                </a:solidFill>
                <a:effectLst/>
                <a:latin typeface="+mn-lt"/>
                <a:ea typeface="+mj-ea"/>
                <a:cs typeface="+mj-cs"/>
              </a:rPr>
            </a:br>
            <a:r>
              <a:rPr lang="en-US" sz="2000" b="1" kern="1200" dirty="0">
                <a:solidFill>
                  <a:srgbClr val="00B050"/>
                </a:solidFill>
                <a:effectLst/>
                <a:latin typeface="+mn-lt"/>
                <a:ea typeface="+mj-ea"/>
                <a:cs typeface="+mj-cs"/>
              </a:rPr>
              <a:t>Guillaume </a:t>
            </a:r>
            <a:r>
              <a:rPr lang="en-US" sz="2000" b="1" kern="1200" dirty="0" smtClean="0">
                <a:solidFill>
                  <a:srgbClr val="00B050"/>
                </a:solidFill>
                <a:effectLst/>
                <a:latin typeface="+mn-lt"/>
                <a:ea typeface="+mj-ea"/>
                <a:cs typeface="+mj-cs"/>
              </a:rPr>
              <a:t>HACHE </a:t>
            </a:r>
            <a:r>
              <a:rPr lang="en-US" sz="2000" b="1" kern="1200" dirty="0">
                <a:solidFill>
                  <a:srgbClr val="00B050"/>
                </a:solidFill>
                <a:effectLst/>
                <a:latin typeface="+mn-lt"/>
                <a:ea typeface="+mj-ea"/>
                <a:cs typeface="+mj-cs"/>
              </a:rPr>
              <a:t>- MCU-PH</a:t>
            </a:r>
            <a:endParaRPr lang="en-US" sz="2000" b="1" kern="1200" dirty="0">
              <a:solidFill>
                <a:srgbClr val="00B050"/>
              </a:solidFill>
              <a:latin typeface="+mn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730160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horloge, cercle, Horloge murale, art&#10;&#10;Description générée automatiquement">
            <a:extLst>
              <a:ext uri="{FF2B5EF4-FFF2-40B4-BE49-F238E27FC236}">
                <a16:creationId xmlns="" xmlns:a16="http://schemas.microsoft.com/office/drawing/2014/main" id="{2CCD5602-B0D2-AA4C-D16C-ECA8A04712A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132" r="21578" b="1"/>
          <a:stretch/>
        </p:blipFill>
        <p:spPr>
          <a:xfrm>
            <a:off x="7817583" y="10"/>
            <a:ext cx="4374417" cy="6857990"/>
          </a:xfrm>
          <a:custGeom>
            <a:avLst/>
            <a:gdLst/>
            <a:ahLst/>
            <a:cxnLst/>
            <a:rect l="l" t="t" r="r" b="b"/>
            <a:pathLst>
              <a:path w="4374417" h="6858000">
                <a:moveTo>
                  <a:pt x="22719" y="0"/>
                </a:moveTo>
                <a:lnTo>
                  <a:pt x="4374417" y="0"/>
                </a:lnTo>
                <a:lnTo>
                  <a:pt x="4374417" y="6858000"/>
                </a:lnTo>
                <a:lnTo>
                  <a:pt x="0" y="6858000"/>
                </a:lnTo>
                <a:lnTo>
                  <a:pt x="6670" y="6845555"/>
                </a:lnTo>
                <a:cubicBezTo>
                  <a:pt x="495881" y="5886487"/>
                  <a:pt x="785588" y="4695963"/>
                  <a:pt x="785588" y="3406233"/>
                </a:cubicBezTo>
                <a:cubicBezTo>
                  <a:pt x="785588" y="2215714"/>
                  <a:pt x="538737" y="1109724"/>
                  <a:pt x="115983" y="192283"/>
                </a:cubicBezTo>
                <a:close/>
              </a:path>
            </a:pathLst>
          </a:custGeom>
        </p:spPr>
      </p:pic>
      <p:pic>
        <p:nvPicPr>
          <p:cNvPr id="7" name="Graphic 6" descr="Médical">
            <a:extLst>
              <a:ext uri="{FF2B5EF4-FFF2-40B4-BE49-F238E27FC236}">
                <a16:creationId xmlns="" xmlns:a16="http://schemas.microsoft.com/office/drawing/2014/main" id="{76B96D68-83C9-5279-8A02-ECFC92A2AC5E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96000" y="-187031"/>
            <a:ext cx="2160000" cy="2160000"/>
          </a:xfrm>
          <a:prstGeom prst="rect">
            <a:avLst/>
          </a:prstGeom>
        </p:spPr>
      </p:pic>
      <p:pic>
        <p:nvPicPr>
          <p:cNvPr id="6" name="Graphic 6" descr="Médical">
            <a:extLst>
              <a:ext uri="{FF2B5EF4-FFF2-40B4-BE49-F238E27FC236}">
                <a16:creationId xmlns="" xmlns:a16="http://schemas.microsoft.com/office/drawing/2014/main" id="{0EDB185E-9915-F626-0D73-8A0EB4E68D1D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4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241725" y="1362612"/>
            <a:ext cx="5768725" cy="5768725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="" xmlns:a16="http://schemas.microsoft.com/office/drawing/2014/main" id="{F7919F5B-911A-46FB-93D5-C787EE08F91F}"/>
              </a:ext>
            </a:extLst>
          </p:cNvPr>
          <p:cNvSpPr txBox="1"/>
          <p:nvPr/>
        </p:nvSpPr>
        <p:spPr>
          <a:xfrm>
            <a:off x="478197" y="2659863"/>
            <a:ext cx="7640042" cy="22775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kern="100" dirty="0">
                <a:solidFill>
                  <a:srgbClr val="ED7D3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</a:p>
          <a:p>
            <a:r>
              <a:rPr lang="fr-FR" sz="2400" b="1" kern="100" dirty="0">
                <a:solidFill>
                  <a:srgbClr val="ED7D3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Quels patients doit-on retirer de chaque liste ?</a:t>
            </a:r>
            <a:r>
              <a:rPr lang="fr-FR" sz="24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endParaRPr lang="fr-FR" sz="2000" b="1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FR" sz="2000" b="1" kern="100" dirty="0">
                <a:solidFill>
                  <a:srgbClr val="BFBFB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fr-FR" sz="2000" b="1" kern="100" dirty="0">
                <a:solidFill>
                  <a:srgbClr val="ED7D3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Patients de</a:t>
            </a:r>
            <a:r>
              <a:rPr lang="fr-FR" sz="2000" b="1" kern="100" dirty="0">
                <a:solidFill>
                  <a:srgbClr val="ED7D3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000" b="1" kern="100" dirty="0">
                <a:solidFill>
                  <a:srgbClr val="ED7D3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passages non-résidents, décédés, trouble cognitif 	sans aidants, etc…</a:t>
            </a:r>
          </a:p>
          <a:p>
            <a:pPr marL="457200"/>
            <a:r>
              <a:rPr lang="fr-FR" sz="20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lvl="0"/>
            <a:endParaRPr lang="fr-FR" sz="1800" b="1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Flèche : angle droit 1">
            <a:extLst>
              <a:ext uri="{FF2B5EF4-FFF2-40B4-BE49-F238E27FC236}">
                <a16:creationId xmlns="" xmlns:a16="http://schemas.microsoft.com/office/drawing/2014/main" id="{6CC65EC4-3692-4269-9AE5-9AB138064653}"/>
              </a:ext>
            </a:extLst>
          </p:cNvPr>
          <p:cNvSpPr/>
          <p:nvPr/>
        </p:nvSpPr>
        <p:spPr>
          <a:xfrm rot="5400000">
            <a:off x="928331" y="3669068"/>
            <a:ext cx="384887" cy="400050"/>
          </a:xfrm>
          <a:prstGeom prst="bentUpArrow">
            <a:avLst/>
          </a:prstGeom>
          <a:solidFill>
            <a:srgbClr val="ED7D31"/>
          </a:solidFill>
          <a:ln>
            <a:solidFill>
              <a:srgbClr val="ED7D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>
            <a:extLst>
              <a:ext uri="{FF2B5EF4-FFF2-40B4-BE49-F238E27FC236}">
                <a16:creationId xmlns="" xmlns:a16="http://schemas.microsoft.com/office/drawing/2014/main" id="{B8838654-E19A-4186-8AAE-B56D72B844E1}"/>
              </a:ext>
            </a:extLst>
          </p:cNvPr>
          <p:cNvSpPr txBox="1"/>
          <p:nvPr/>
        </p:nvSpPr>
        <p:spPr>
          <a:xfrm>
            <a:off x="975497" y="4983917"/>
            <a:ext cx="60907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rgbClr val="FF0000"/>
                </a:solidFill>
              </a:rPr>
              <a:t>A faire en équipe car chaque membre de l’équipe a des informations sur des patients de la pharmacie : STAFF</a:t>
            </a:r>
          </a:p>
        </p:txBody>
      </p:sp>
      <p:sp>
        <p:nvSpPr>
          <p:cNvPr id="11" name="Titre 1">
            <a:extLst>
              <a:ext uri="{FF2B5EF4-FFF2-40B4-BE49-F238E27FC236}">
                <a16:creationId xmlns="" xmlns:a16="http://schemas.microsoft.com/office/drawing/2014/main" id="{13DFDBE5-E603-47B9-B5FD-8A2A04B4B351}"/>
              </a:ext>
            </a:extLst>
          </p:cNvPr>
          <p:cNvSpPr txBox="1">
            <a:spLocks/>
          </p:cNvSpPr>
          <p:nvPr/>
        </p:nvSpPr>
        <p:spPr>
          <a:xfrm>
            <a:off x="503078" y="1943100"/>
            <a:ext cx="8434187" cy="7713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24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b. Etablir des listes de patients éligibles aux actes pharmaceutiques de la pharmacie</a:t>
            </a:r>
            <a:endParaRPr lang="en-US" sz="2400" i="1" dirty="0">
              <a:solidFill>
                <a:srgbClr val="FF0000"/>
              </a:solidFill>
            </a:endParaRPr>
          </a:p>
        </p:txBody>
      </p:sp>
      <p:sp>
        <p:nvSpPr>
          <p:cNvPr id="16" name="Titre 1">
            <a:extLst>
              <a:ext uri="{FF2B5EF4-FFF2-40B4-BE49-F238E27FC236}">
                <a16:creationId xmlns="" xmlns:a16="http://schemas.microsoft.com/office/drawing/2014/main" id="{A035916D-0BA4-49D8-A28F-156D8C982BC0}"/>
              </a:ext>
            </a:extLst>
          </p:cNvPr>
          <p:cNvSpPr txBox="1">
            <a:spLocks/>
          </p:cNvSpPr>
          <p:nvPr/>
        </p:nvSpPr>
        <p:spPr>
          <a:xfrm>
            <a:off x="173272" y="1237587"/>
            <a:ext cx="5308421" cy="61123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26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Modèle organisationnel</a:t>
            </a:r>
            <a:endParaRPr lang="en-US" sz="2600" i="1" dirty="0">
              <a:solidFill>
                <a:srgbClr val="FF0000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E9C1E9F8-9AE7-4506-B4D5-F6359AD220B5}"/>
              </a:ext>
            </a:extLst>
          </p:cNvPr>
          <p:cNvSpPr/>
          <p:nvPr/>
        </p:nvSpPr>
        <p:spPr>
          <a:xfrm>
            <a:off x="182304" y="26104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600" b="1" dirty="0">
                <a:solidFill>
                  <a:srgbClr val="00B050"/>
                </a:solidFill>
              </a:rPr>
              <a:t>Mise </a:t>
            </a:r>
            <a:r>
              <a:rPr lang="en-US" sz="3600" b="1" dirty="0" err="1">
                <a:solidFill>
                  <a:srgbClr val="00B050"/>
                </a:solidFill>
              </a:rPr>
              <a:t>en</a:t>
            </a:r>
            <a:r>
              <a:rPr lang="en-US" sz="3600" b="1" dirty="0">
                <a:solidFill>
                  <a:srgbClr val="00B050"/>
                </a:solidFill>
              </a:rPr>
              <a:t> place </a:t>
            </a:r>
            <a:r>
              <a:rPr lang="en-US" sz="3600" b="1" dirty="0" err="1">
                <a:solidFill>
                  <a:srgbClr val="00B050"/>
                </a:solidFill>
              </a:rPr>
              <a:t>d’actes</a:t>
            </a:r>
            <a:r>
              <a:rPr lang="en-US" sz="3600" b="1" dirty="0">
                <a:solidFill>
                  <a:srgbClr val="00B050"/>
                </a:solidFill>
              </a:rPr>
              <a:t> </a:t>
            </a:r>
            <a:r>
              <a:rPr lang="en-US" sz="3600" b="1" dirty="0" err="1">
                <a:solidFill>
                  <a:srgbClr val="00B050"/>
                </a:solidFill>
              </a:rPr>
              <a:t>pharmaceutiques</a:t>
            </a:r>
            <a:r>
              <a:rPr lang="en-US" sz="3600" b="1" dirty="0">
                <a:solidFill>
                  <a:srgbClr val="00B050"/>
                </a:solidFill>
              </a:rPr>
              <a:t> à </a:t>
            </a:r>
            <a:r>
              <a:rPr lang="en-US" sz="3600" b="1" dirty="0" err="1">
                <a:solidFill>
                  <a:srgbClr val="00B050"/>
                </a:solidFill>
              </a:rPr>
              <a:t>l’officine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856430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horloge, cercle, Horloge murale, art&#10;&#10;Description générée automatiquement">
            <a:extLst>
              <a:ext uri="{FF2B5EF4-FFF2-40B4-BE49-F238E27FC236}">
                <a16:creationId xmlns="" xmlns:a16="http://schemas.microsoft.com/office/drawing/2014/main" id="{2CCD5602-B0D2-AA4C-D16C-ECA8A04712A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132" r="21578" b="1"/>
          <a:stretch/>
        </p:blipFill>
        <p:spPr>
          <a:xfrm>
            <a:off x="7817583" y="10"/>
            <a:ext cx="4374417" cy="6857990"/>
          </a:xfrm>
          <a:custGeom>
            <a:avLst/>
            <a:gdLst/>
            <a:ahLst/>
            <a:cxnLst/>
            <a:rect l="l" t="t" r="r" b="b"/>
            <a:pathLst>
              <a:path w="4374417" h="6858000">
                <a:moveTo>
                  <a:pt x="22719" y="0"/>
                </a:moveTo>
                <a:lnTo>
                  <a:pt x="4374417" y="0"/>
                </a:lnTo>
                <a:lnTo>
                  <a:pt x="4374417" y="6858000"/>
                </a:lnTo>
                <a:lnTo>
                  <a:pt x="0" y="6858000"/>
                </a:lnTo>
                <a:lnTo>
                  <a:pt x="6670" y="6845555"/>
                </a:lnTo>
                <a:cubicBezTo>
                  <a:pt x="495881" y="5886487"/>
                  <a:pt x="785588" y="4695963"/>
                  <a:pt x="785588" y="3406233"/>
                </a:cubicBezTo>
                <a:cubicBezTo>
                  <a:pt x="785588" y="2215714"/>
                  <a:pt x="538737" y="1109724"/>
                  <a:pt x="115983" y="192283"/>
                </a:cubicBezTo>
                <a:close/>
              </a:path>
            </a:pathLst>
          </a:custGeom>
        </p:spPr>
      </p:pic>
      <p:pic>
        <p:nvPicPr>
          <p:cNvPr id="7" name="Graphic 6" descr="Médical">
            <a:extLst>
              <a:ext uri="{FF2B5EF4-FFF2-40B4-BE49-F238E27FC236}">
                <a16:creationId xmlns="" xmlns:a16="http://schemas.microsoft.com/office/drawing/2014/main" id="{76B96D68-83C9-5279-8A02-ECFC92A2AC5E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96000" y="-187031"/>
            <a:ext cx="2160000" cy="2160000"/>
          </a:xfrm>
          <a:prstGeom prst="rect">
            <a:avLst/>
          </a:prstGeom>
        </p:spPr>
      </p:pic>
      <p:pic>
        <p:nvPicPr>
          <p:cNvPr id="6" name="Graphic 6" descr="Médical">
            <a:extLst>
              <a:ext uri="{FF2B5EF4-FFF2-40B4-BE49-F238E27FC236}">
                <a16:creationId xmlns="" xmlns:a16="http://schemas.microsoft.com/office/drawing/2014/main" id="{0EDB185E-9915-F626-0D73-8A0EB4E68D1D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4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241725" y="1362612"/>
            <a:ext cx="5768725" cy="5768725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="" xmlns:a16="http://schemas.microsoft.com/office/drawing/2014/main" id="{F7919F5B-911A-46FB-93D5-C787EE08F91F}"/>
              </a:ext>
            </a:extLst>
          </p:cNvPr>
          <p:cNvSpPr txBox="1"/>
          <p:nvPr/>
        </p:nvSpPr>
        <p:spPr>
          <a:xfrm>
            <a:off x="1236651" y="3138315"/>
            <a:ext cx="618680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800" b="1" kern="100" dirty="0">
                <a:solidFill>
                  <a:srgbClr val="ED7D3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Rendu attendu pour le RETEX</a:t>
            </a:r>
            <a:endParaRPr lang="fr-FR" sz="2800" b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itre 1">
            <a:extLst>
              <a:ext uri="{FF2B5EF4-FFF2-40B4-BE49-F238E27FC236}">
                <a16:creationId xmlns="" xmlns:a16="http://schemas.microsoft.com/office/drawing/2014/main" id="{80B75E9C-7C9E-42EC-8498-61709C0620D1}"/>
              </a:ext>
            </a:extLst>
          </p:cNvPr>
          <p:cNvSpPr txBox="1">
            <a:spLocks/>
          </p:cNvSpPr>
          <p:nvPr/>
        </p:nvSpPr>
        <p:spPr>
          <a:xfrm>
            <a:off x="503078" y="1943100"/>
            <a:ext cx="8434187" cy="7713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24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b. Etablir des listes de patients éligibles aux actes pharmaceutiques de la pharmacie</a:t>
            </a:r>
            <a:endParaRPr lang="en-US" sz="2400" i="1" dirty="0">
              <a:solidFill>
                <a:srgbClr val="FF0000"/>
              </a:solidFill>
            </a:endParaRPr>
          </a:p>
        </p:txBody>
      </p:sp>
      <p:sp>
        <p:nvSpPr>
          <p:cNvPr id="15" name="Titre 1">
            <a:extLst>
              <a:ext uri="{FF2B5EF4-FFF2-40B4-BE49-F238E27FC236}">
                <a16:creationId xmlns="" xmlns:a16="http://schemas.microsoft.com/office/drawing/2014/main" id="{B268BE44-CEF3-418B-84A1-65D320B1A2BA}"/>
              </a:ext>
            </a:extLst>
          </p:cNvPr>
          <p:cNvSpPr txBox="1">
            <a:spLocks/>
          </p:cNvSpPr>
          <p:nvPr/>
        </p:nvSpPr>
        <p:spPr>
          <a:xfrm>
            <a:off x="173272" y="1237587"/>
            <a:ext cx="5308421" cy="61123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26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Modèle organisationnel</a:t>
            </a:r>
            <a:endParaRPr lang="en-US" sz="2600" i="1" dirty="0">
              <a:solidFill>
                <a:srgbClr val="FF0000"/>
              </a:solidFill>
            </a:endParaRPr>
          </a:p>
        </p:txBody>
      </p:sp>
      <p:graphicFrame>
        <p:nvGraphicFramePr>
          <p:cNvPr id="2" name="Tableau 1">
            <a:extLst>
              <a:ext uri="{FF2B5EF4-FFF2-40B4-BE49-F238E27FC236}">
                <a16:creationId xmlns="" xmlns:a16="http://schemas.microsoft.com/office/drawing/2014/main" id="{DA728296-649F-43C7-BB6E-303870045A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6800077"/>
              </p:ext>
            </p:extLst>
          </p:nvPr>
        </p:nvGraphicFramePr>
        <p:xfrm>
          <a:off x="182304" y="3994582"/>
          <a:ext cx="5322569" cy="224894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13767">
                  <a:extLst>
                    <a:ext uri="{9D8B030D-6E8A-4147-A177-3AD203B41FA5}">
                      <a16:colId xmlns="" xmlns:a16="http://schemas.microsoft.com/office/drawing/2014/main" val="3410141110"/>
                    </a:ext>
                  </a:extLst>
                </a:gridCol>
                <a:gridCol w="2059710">
                  <a:extLst>
                    <a:ext uri="{9D8B030D-6E8A-4147-A177-3AD203B41FA5}">
                      <a16:colId xmlns="" xmlns:a16="http://schemas.microsoft.com/office/drawing/2014/main" val="2450091118"/>
                    </a:ext>
                  </a:extLst>
                </a:gridCol>
                <a:gridCol w="1549092">
                  <a:extLst>
                    <a:ext uri="{9D8B030D-6E8A-4147-A177-3AD203B41FA5}">
                      <a16:colId xmlns="" xmlns:a16="http://schemas.microsoft.com/office/drawing/2014/main" val="1438578371"/>
                    </a:ext>
                  </a:extLst>
                </a:gridCol>
              </a:tblGrid>
              <a:tr h="328302"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u="none" strike="noStrike" dirty="0">
                          <a:effectLst/>
                        </a:rPr>
                        <a:t>Actes Pharmaceutiques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u="none" strike="noStrike" dirty="0">
                          <a:effectLst/>
                        </a:rPr>
                        <a:t>Nombre de patients éligibles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u="none" strike="noStrike" dirty="0">
                          <a:effectLst/>
                        </a:rPr>
                        <a:t>Gain (à minima) financier potentiel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883145111"/>
                  </a:ext>
                </a:extLst>
              </a:tr>
              <a:tr h="232206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 smtClean="0">
                          <a:effectLst/>
                        </a:rPr>
                        <a:t>BPM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 dirty="0">
                          <a:effectLst/>
                        </a:rPr>
                        <a:t> 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3732453032"/>
                  </a:ext>
                </a:extLst>
              </a:tr>
              <a:tr h="232206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>
                          <a:effectLst/>
                        </a:rPr>
                        <a:t>Entretien AVK/AOD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 dirty="0">
                          <a:effectLst/>
                        </a:rPr>
                        <a:t> 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867506492"/>
                  </a:ext>
                </a:extLst>
              </a:tr>
              <a:tr h="232206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>
                          <a:effectLst/>
                        </a:rPr>
                        <a:t>Entretien Asthme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 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2632970040"/>
                  </a:ext>
                </a:extLst>
              </a:tr>
              <a:tr h="232206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>
                          <a:effectLst/>
                        </a:rPr>
                        <a:t>Entretien Chimio. Orale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 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463698518"/>
                  </a:ext>
                </a:extLst>
              </a:tr>
              <a:tr h="232206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>
                          <a:effectLst/>
                        </a:rPr>
                        <a:t>2 actes 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 dirty="0">
                          <a:effectLst/>
                        </a:rPr>
                        <a:t>X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3391511816"/>
                  </a:ext>
                </a:extLst>
              </a:tr>
              <a:tr h="232206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>
                          <a:effectLst/>
                        </a:rPr>
                        <a:t>3 actes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X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4022311067"/>
                  </a:ext>
                </a:extLst>
              </a:tr>
              <a:tr h="240213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>
                          <a:effectLst/>
                        </a:rPr>
                        <a:t>4 actes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X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3234543231"/>
                  </a:ext>
                </a:extLst>
              </a:tr>
              <a:tr h="240213">
                <a:tc>
                  <a:txBody>
                    <a:bodyPr/>
                    <a:lstStyle/>
                    <a:p>
                      <a:pPr algn="l" fontAlgn="b"/>
                      <a:endParaRPr lang="fr-F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u="none" strike="noStrike" dirty="0">
                          <a:effectLst/>
                        </a:rPr>
                        <a:t>TOTAL gain financier potentiel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>
                          <a:effectLst/>
                        </a:rPr>
                        <a:t> 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844902424"/>
                  </a:ext>
                </a:extLst>
              </a:tr>
            </a:tbl>
          </a:graphicData>
        </a:graphic>
      </p:graphicFrame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EA0BB862-8765-42F5-A4A3-2C1CCB472965}"/>
              </a:ext>
            </a:extLst>
          </p:cNvPr>
          <p:cNvSpPr/>
          <p:nvPr/>
        </p:nvSpPr>
        <p:spPr>
          <a:xfrm>
            <a:off x="182304" y="26104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600" b="1" dirty="0">
                <a:solidFill>
                  <a:srgbClr val="00B050"/>
                </a:solidFill>
              </a:rPr>
              <a:t>Mise </a:t>
            </a:r>
            <a:r>
              <a:rPr lang="en-US" sz="3600" b="1" dirty="0" err="1">
                <a:solidFill>
                  <a:srgbClr val="00B050"/>
                </a:solidFill>
              </a:rPr>
              <a:t>en</a:t>
            </a:r>
            <a:r>
              <a:rPr lang="en-US" sz="3600" b="1" dirty="0">
                <a:solidFill>
                  <a:srgbClr val="00B050"/>
                </a:solidFill>
              </a:rPr>
              <a:t> place </a:t>
            </a:r>
            <a:r>
              <a:rPr lang="en-US" sz="3600" b="1" dirty="0" err="1">
                <a:solidFill>
                  <a:srgbClr val="00B050"/>
                </a:solidFill>
              </a:rPr>
              <a:t>d’actes</a:t>
            </a:r>
            <a:r>
              <a:rPr lang="en-US" sz="3600" b="1" dirty="0">
                <a:solidFill>
                  <a:srgbClr val="00B050"/>
                </a:solidFill>
              </a:rPr>
              <a:t> </a:t>
            </a:r>
            <a:r>
              <a:rPr lang="en-US" sz="3600" b="1" dirty="0" err="1">
                <a:solidFill>
                  <a:srgbClr val="00B050"/>
                </a:solidFill>
              </a:rPr>
              <a:t>pharmaceutiques</a:t>
            </a:r>
            <a:r>
              <a:rPr lang="en-US" sz="3600" b="1" dirty="0">
                <a:solidFill>
                  <a:srgbClr val="00B050"/>
                </a:solidFill>
              </a:rPr>
              <a:t> à </a:t>
            </a:r>
            <a:r>
              <a:rPr lang="en-US" sz="3600" b="1" dirty="0" err="1">
                <a:solidFill>
                  <a:srgbClr val="00B050"/>
                </a:solidFill>
              </a:rPr>
              <a:t>l’officine</a:t>
            </a:r>
            <a:endParaRPr lang="en-US" sz="3600" dirty="0"/>
          </a:p>
        </p:txBody>
      </p:sp>
      <p:graphicFrame>
        <p:nvGraphicFramePr>
          <p:cNvPr id="11" name="Tableau 10">
            <a:extLst>
              <a:ext uri="{FF2B5EF4-FFF2-40B4-BE49-F238E27FC236}">
                <a16:creationId xmlns="" xmlns:a16="http://schemas.microsoft.com/office/drawing/2014/main" id="{81BFB6E6-DE6D-40C7-89F7-46ECA815B6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3817449"/>
              </p:ext>
            </p:extLst>
          </p:nvPr>
        </p:nvGraphicFramePr>
        <p:xfrm>
          <a:off x="6151420" y="4463611"/>
          <a:ext cx="4812145" cy="13373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62100">
                  <a:extLst>
                    <a:ext uri="{9D8B030D-6E8A-4147-A177-3AD203B41FA5}">
                      <a16:colId xmlns="" xmlns:a16="http://schemas.microsoft.com/office/drawing/2014/main" val="557754969"/>
                    </a:ext>
                  </a:extLst>
                </a:gridCol>
                <a:gridCol w="2058555">
                  <a:extLst>
                    <a:ext uri="{9D8B030D-6E8A-4147-A177-3AD203B41FA5}">
                      <a16:colId xmlns="" xmlns:a16="http://schemas.microsoft.com/office/drawing/2014/main" val="1427257281"/>
                    </a:ext>
                  </a:extLst>
                </a:gridCol>
                <a:gridCol w="1191490">
                  <a:extLst>
                    <a:ext uri="{9D8B030D-6E8A-4147-A177-3AD203B41FA5}">
                      <a16:colId xmlns="" xmlns:a16="http://schemas.microsoft.com/office/drawing/2014/main" val="4188778186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u="none" strike="noStrike" dirty="0">
                          <a:effectLst/>
                        </a:rPr>
                        <a:t>Bilans de Prévention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u="none" strike="noStrike" dirty="0">
                          <a:effectLst/>
                        </a:rPr>
                        <a:t>Nombre de patients éligibles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u="none" strike="noStrike" dirty="0">
                          <a:effectLst/>
                        </a:rPr>
                        <a:t>Gain financier potentiel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2578521875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>
                          <a:effectLst/>
                        </a:rPr>
                        <a:t>18-25 ans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 dirty="0">
                          <a:effectLst/>
                        </a:rPr>
                        <a:t> 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834769248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>
                          <a:effectLst/>
                        </a:rPr>
                        <a:t>45-50 ans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 dirty="0">
                          <a:effectLst/>
                        </a:rPr>
                        <a:t> 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47503663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>
                          <a:effectLst/>
                        </a:rPr>
                        <a:t>60-65 ans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 dirty="0">
                          <a:effectLst/>
                        </a:rPr>
                        <a:t> 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1334291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>
                          <a:effectLst/>
                        </a:rPr>
                        <a:t>70-75 ans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>
                          <a:effectLst/>
                        </a:rPr>
                        <a:t> 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16194275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u="none" strike="noStrike">
                          <a:effectLst/>
                        </a:rPr>
                        <a:t>TOTAL gain financier potentiel</a:t>
                      </a:r>
                      <a:endParaRPr lang="fr-F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u="none" strike="noStrike" dirty="0">
                          <a:effectLst/>
                        </a:rPr>
                        <a:t> 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42323392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0904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horloge, cercle, Horloge murale, art&#10;&#10;Description générée automatiquement">
            <a:extLst>
              <a:ext uri="{FF2B5EF4-FFF2-40B4-BE49-F238E27FC236}">
                <a16:creationId xmlns="" xmlns:a16="http://schemas.microsoft.com/office/drawing/2014/main" id="{2CCD5602-B0D2-AA4C-D16C-ECA8A04712A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132" r="21578" b="1"/>
          <a:stretch/>
        </p:blipFill>
        <p:spPr>
          <a:xfrm>
            <a:off x="7817583" y="10"/>
            <a:ext cx="4374417" cy="6857990"/>
          </a:xfrm>
          <a:custGeom>
            <a:avLst/>
            <a:gdLst/>
            <a:ahLst/>
            <a:cxnLst/>
            <a:rect l="l" t="t" r="r" b="b"/>
            <a:pathLst>
              <a:path w="4374417" h="6858000">
                <a:moveTo>
                  <a:pt x="22719" y="0"/>
                </a:moveTo>
                <a:lnTo>
                  <a:pt x="4374417" y="0"/>
                </a:lnTo>
                <a:lnTo>
                  <a:pt x="4374417" y="6858000"/>
                </a:lnTo>
                <a:lnTo>
                  <a:pt x="0" y="6858000"/>
                </a:lnTo>
                <a:lnTo>
                  <a:pt x="6670" y="6845555"/>
                </a:lnTo>
                <a:cubicBezTo>
                  <a:pt x="495881" y="5886487"/>
                  <a:pt x="785588" y="4695963"/>
                  <a:pt x="785588" y="3406233"/>
                </a:cubicBezTo>
                <a:cubicBezTo>
                  <a:pt x="785588" y="2215714"/>
                  <a:pt x="538737" y="1109724"/>
                  <a:pt x="115983" y="192283"/>
                </a:cubicBezTo>
                <a:close/>
              </a:path>
            </a:pathLst>
          </a:custGeom>
        </p:spPr>
      </p:pic>
      <p:pic>
        <p:nvPicPr>
          <p:cNvPr id="7" name="Graphic 6" descr="Médical">
            <a:extLst>
              <a:ext uri="{FF2B5EF4-FFF2-40B4-BE49-F238E27FC236}">
                <a16:creationId xmlns="" xmlns:a16="http://schemas.microsoft.com/office/drawing/2014/main" id="{76B96D68-83C9-5279-8A02-ECFC92A2AC5E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96000" y="-187031"/>
            <a:ext cx="2160000" cy="2160000"/>
          </a:xfrm>
          <a:prstGeom prst="rect">
            <a:avLst/>
          </a:prstGeom>
        </p:spPr>
      </p:pic>
      <p:pic>
        <p:nvPicPr>
          <p:cNvPr id="6" name="Graphic 6" descr="Médical">
            <a:extLst>
              <a:ext uri="{FF2B5EF4-FFF2-40B4-BE49-F238E27FC236}">
                <a16:creationId xmlns="" xmlns:a16="http://schemas.microsoft.com/office/drawing/2014/main" id="{0EDB185E-9915-F626-0D73-8A0EB4E68D1D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4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241725" y="1529591"/>
            <a:ext cx="5768725" cy="5768725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="" xmlns:a16="http://schemas.microsoft.com/office/drawing/2014/main" id="{F7919F5B-911A-46FB-93D5-C787EE08F91F}"/>
              </a:ext>
            </a:extLst>
          </p:cNvPr>
          <p:cNvSpPr txBox="1"/>
          <p:nvPr/>
        </p:nvSpPr>
        <p:spPr>
          <a:xfrm>
            <a:off x="107240" y="2525968"/>
            <a:ext cx="9046286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Quels critères utiliser ?</a:t>
            </a:r>
          </a:p>
          <a:p>
            <a:r>
              <a:rPr lang="fr-FR" sz="1400" b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Nota bene : Ces services s’adressent aussi bien aux patients en initiation de traitement qu’aux patients en cours de traitement</a:t>
            </a:r>
          </a:p>
          <a:p>
            <a:endParaRPr lang="fr-FR" sz="1200" b="1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52000" lvl="0"/>
            <a:r>
              <a:rPr lang="fr-FR" b="1" u="sng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patients qui en ont le plus besoin ?</a:t>
            </a:r>
            <a:r>
              <a:rPr lang="fr-FR" b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: </a:t>
            </a:r>
          </a:p>
          <a:p>
            <a:pPr marL="252000" lvl="0"/>
            <a:r>
              <a:rPr lang="fr-FR" sz="1400" b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Difficultés rencontrées par le patient ?</a:t>
            </a:r>
          </a:p>
          <a:p>
            <a:pPr marL="252000" lvl="0"/>
            <a:r>
              <a:rPr lang="fr-FR" sz="1400" b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Incohérences rencontrées lors de la dispensation ?</a:t>
            </a:r>
          </a:p>
          <a:p>
            <a:pPr marL="252000" lvl="0"/>
            <a:r>
              <a:rPr lang="fr-FR" sz="1400" b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Effets indésirables observés ?</a:t>
            </a:r>
          </a:p>
          <a:p>
            <a:pPr marL="252000" lvl="0"/>
            <a:r>
              <a:rPr lang="fr-FR" sz="1400" b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Cumul de facteurs de risques....</a:t>
            </a:r>
          </a:p>
          <a:p>
            <a:pPr marL="252000"/>
            <a:r>
              <a:rPr lang="fr-FR" sz="1200" b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2000" b="1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52000" lvl="0"/>
            <a:r>
              <a:rPr lang="fr-FR" b="1" u="sng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patients qui nous permettent de commencer en confiance ?</a:t>
            </a:r>
          </a:p>
          <a:p>
            <a:pPr marL="377100" lvl="0"/>
            <a:r>
              <a:rPr lang="fr-FR" sz="1400" b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Quels patients seront les plus réceptifs aux services ? (donne aux opérateurs de l’assurance sur la prise en charge)</a:t>
            </a:r>
          </a:p>
          <a:p>
            <a:pPr marL="377100" lvl="0"/>
            <a:r>
              <a:rPr lang="fr-FR" sz="1400" b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Quels médecins seront les plus enclins à échanger autour de leurs patients ?</a:t>
            </a:r>
          </a:p>
          <a:p>
            <a:pPr marL="377100" lvl="0"/>
            <a:r>
              <a:rPr lang="fr-FR" sz="1400" b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Quels sont les pathologies et les classes médicamenteuses les plus représentatives de notre patientèle ?</a:t>
            </a:r>
          </a:p>
          <a:p>
            <a:endParaRPr lang="fr-FR" sz="1200" b="1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52000" lvl="0"/>
            <a:r>
              <a:rPr lang="fr-FR" b="1" u="sng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patients éligible à un seul ou plusieurs actes</a:t>
            </a:r>
          </a:p>
          <a:p>
            <a:pPr marL="377100" lvl="0"/>
            <a:r>
              <a:rPr lang="fr-FR" sz="1400" b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Patient avec plusieurs actes :  nécessité de </a:t>
            </a:r>
            <a:r>
              <a:rPr lang="fr-FR" sz="1400" b="1" kern="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réfléchir </a:t>
            </a:r>
            <a:r>
              <a:rPr lang="fr-FR" sz="1400" b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 « comment, sur le même rdv, prendre en charge plusieurs thématiques ? 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="" xmlns:a16="http://schemas.microsoft.com/office/drawing/2014/main" id="{8D189C67-7270-4EB7-9F2A-53ADD64E7C5D}"/>
              </a:ext>
            </a:extLst>
          </p:cNvPr>
          <p:cNvSpPr txBox="1"/>
          <p:nvPr/>
        </p:nvSpPr>
        <p:spPr>
          <a:xfrm>
            <a:off x="5115975" y="3931697"/>
            <a:ext cx="35608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FF0000"/>
                </a:solidFill>
              </a:rPr>
              <a:t>A faire en équipe : STAFF</a:t>
            </a:r>
          </a:p>
        </p:txBody>
      </p:sp>
      <p:sp>
        <p:nvSpPr>
          <p:cNvPr id="12" name="Titre 1">
            <a:extLst>
              <a:ext uri="{FF2B5EF4-FFF2-40B4-BE49-F238E27FC236}">
                <a16:creationId xmlns="" xmlns:a16="http://schemas.microsoft.com/office/drawing/2014/main" id="{3378CBC0-9082-495F-B3A2-2DFD232FE811}"/>
              </a:ext>
            </a:extLst>
          </p:cNvPr>
          <p:cNvSpPr txBox="1">
            <a:spLocks/>
          </p:cNvSpPr>
          <p:nvPr/>
        </p:nvSpPr>
        <p:spPr>
          <a:xfrm>
            <a:off x="526933" y="1771697"/>
            <a:ext cx="6231676" cy="61123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2400" b="1" i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c. Hiérarchisation des patients à solliciter</a:t>
            </a:r>
            <a:endParaRPr lang="en-US" sz="2400" i="1" dirty="0">
              <a:solidFill>
                <a:srgbClr val="FF0000"/>
              </a:solidFill>
            </a:endParaRPr>
          </a:p>
        </p:txBody>
      </p:sp>
      <p:sp>
        <p:nvSpPr>
          <p:cNvPr id="14" name="Titre 1">
            <a:extLst>
              <a:ext uri="{FF2B5EF4-FFF2-40B4-BE49-F238E27FC236}">
                <a16:creationId xmlns="" xmlns:a16="http://schemas.microsoft.com/office/drawing/2014/main" id="{E0BF8E2E-4F8F-45E0-A164-F327C63FD085}"/>
              </a:ext>
            </a:extLst>
          </p:cNvPr>
          <p:cNvSpPr txBox="1">
            <a:spLocks/>
          </p:cNvSpPr>
          <p:nvPr/>
        </p:nvSpPr>
        <p:spPr>
          <a:xfrm>
            <a:off x="173272" y="1237587"/>
            <a:ext cx="5308421" cy="61123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26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Modèle organisationnel</a:t>
            </a:r>
            <a:endParaRPr lang="en-US" sz="2600" i="1" dirty="0">
              <a:solidFill>
                <a:srgbClr val="FF0000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F73CA598-9098-4347-BD3B-25847D3828C0}"/>
              </a:ext>
            </a:extLst>
          </p:cNvPr>
          <p:cNvSpPr/>
          <p:nvPr/>
        </p:nvSpPr>
        <p:spPr>
          <a:xfrm>
            <a:off x="182304" y="26104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600" b="1" dirty="0">
                <a:solidFill>
                  <a:srgbClr val="00B050"/>
                </a:solidFill>
              </a:rPr>
              <a:t>Mise </a:t>
            </a:r>
            <a:r>
              <a:rPr lang="en-US" sz="3600" b="1" dirty="0" err="1">
                <a:solidFill>
                  <a:srgbClr val="00B050"/>
                </a:solidFill>
              </a:rPr>
              <a:t>en</a:t>
            </a:r>
            <a:r>
              <a:rPr lang="en-US" sz="3600" b="1" dirty="0">
                <a:solidFill>
                  <a:srgbClr val="00B050"/>
                </a:solidFill>
              </a:rPr>
              <a:t> place </a:t>
            </a:r>
            <a:r>
              <a:rPr lang="en-US" sz="3600" b="1" dirty="0" err="1">
                <a:solidFill>
                  <a:srgbClr val="00B050"/>
                </a:solidFill>
              </a:rPr>
              <a:t>d’actes</a:t>
            </a:r>
            <a:r>
              <a:rPr lang="en-US" sz="3600" b="1" dirty="0">
                <a:solidFill>
                  <a:srgbClr val="00B050"/>
                </a:solidFill>
              </a:rPr>
              <a:t> </a:t>
            </a:r>
            <a:r>
              <a:rPr lang="en-US" sz="3600" b="1" dirty="0" err="1">
                <a:solidFill>
                  <a:srgbClr val="00B050"/>
                </a:solidFill>
              </a:rPr>
              <a:t>pharmaceutiques</a:t>
            </a:r>
            <a:r>
              <a:rPr lang="en-US" sz="3600" b="1" dirty="0">
                <a:solidFill>
                  <a:srgbClr val="00B050"/>
                </a:solidFill>
              </a:rPr>
              <a:t> à </a:t>
            </a:r>
            <a:r>
              <a:rPr lang="en-US" sz="3600" b="1" dirty="0" err="1">
                <a:solidFill>
                  <a:srgbClr val="00B050"/>
                </a:solidFill>
              </a:rPr>
              <a:t>l’officine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606933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1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1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horloge, cercle, Horloge murale, art&#10;&#10;Description générée automatiquement">
            <a:extLst>
              <a:ext uri="{FF2B5EF4-FFF2-40B4-BE49-F238E27FC236}">
                <a16:creationId xmlns="" xmlns:a16="http://schemas.microsoft.com/office/drawing/2014/main" id="{2CCD5602-B0D2-AA4C-D16C-ECA8A04712A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132" r="21578" b="1"/>
          <a:stretch/>
        </p:blipFill>
        <p:spPr>
          <a:xfrm>
            <a:off x="7817583" y="10"/>
            <a:ext cx="4374417" cy="6857990"/>
          </a:xfrm>
          <a:custGeom>
            <a:avLst/>
            <a:gdLst/>
            <a:ahLst/>
            <a:cxnLst/>
            <a:rect l="l" t="t" r="r" b="b"/>
            <a:pathLst>
              <a:path w="4374417" h="6858000">
                <a:moveTo>
                  <a:pt x="22719" y="0"/>
                </a:moveTo>
                <a:lnTo>
                  <a:pt x="4374417" y="0"/>
                </a:lnTo>
                <a:lnTo>
                  <a:pt x="4374417" y="6858000"/>
                </a:lnTo>
                <a:lnTo>
                  <a:pt x="0" y="6858000"/>
                </a:lnTo>
                <a:lnTo>
                  <a:pt x="6670" y="6845555"/>
                </a:lnTo>
                <a:cubicBezTo>
                  <a:pt x="495881" y="5886487"/>
                  <a:pt x="785588" y="4695963"/>
                  <a:pt x="785588" y="3406233"/>
                </a:cubicBezTo>
                <a:cubicBezTo>
                  <a:pt x="785588" y="2215714"/>
                  <a:pt x="538737" y="1109724"/>
                  <a:pt x="115983" y="192283"/>
                </a:cubicBezTo>
                <a:close/>
              </a:path>
            </a:pathLst>
          </a:custGeom>
        </p:spPr>
      </p:pic>
      <p:pic>
        <p:nvPicPr>
          <p:cNvPr id="7" name="Graphic 6" descr="Médical">
            <a:extLst>
              <a:ext uri="{FF2B5EF4-FFF2-40B4-BE49-F238E27FC236}">
                <a16:creationId xmlns="" xmlns:a16="http://schemas.microsoft.com/office/drawing/2014/main" id="{76B96D68-83C9-5279-8A02-ECFC92A2AC5E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96000" y="-187031"/>
            <a:ext cx="2160000" cy="2160000"/>
          </a:xfrm>
          <a:prstGeom prst="rect">
            <a:avLst/>
          </a:prstGeom>
        </p:spPr>
      </p:pic>
      <p:pic>
        <p:nvPicPr>
          <p:cNvPr id="6" name="Graphic 6" descr="Médical">
            <a:extLst>
              <a:ext uri="{FF2B5EF4-FFF2-40B4-BE49-F238E27FC236}">
                <a16:creationId xmlns="" xmlns:a16="http://schemas.microsoft.com/office/drawing/2014/main" id="{0EDB185E-9915-F626-0D73-8A0EB4E68D1D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4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241725" y="1362612"/>
            <a:ext cx="5768725" cy="5768725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="" xmlns:a16="http://schemas.microsoft.com/office/drawing/2014/main" id="{F7919F5B-911A-46FB-93D5-C787EE08F91F}"/>
              </a:ext>
            </a:extLst>
          </p:cNvPr>
          <p:cNvSpPr txBox="1"/>
          <p:nvPr/>
        </p:nvSpPr>
        <p:spPr>
          <a:xfrm>
            <a:off x="376597" y="2761463"/>
            <a:ext cx="764004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00" b="1" kern="100" dirty="0">
                <a:solidFill>
                  <a:srgbClr val="ED7D3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Rendu attendu pour le RETEX</a:t>
            </a:r>
            <a:endParaRPr lang="fr-FR" sz="2800" b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="" xmlns:a16="http://schemas.microsoft.com/office/drawing/2014/main" id="{71EA5E5E-CABF-40D7-A757-67406E3C0003}"/>
              </a:ext>
            </a:extLst>
          </p:cNvPr>
          <p:cNvSpPr txBox="1"/>
          <p:nvPr/>
        </p:nvSpPr>
        <p:spPr>
          <a:xfrm>
            <a:off x="182304" y="4026285"/>
            <a:ext cx="913754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42900">
              <a:buAutoNum type="arabicPeriod"/>
            </a:pPr>
            <a:r>
              <a:rPr lang="fr-FR" sz="2000" b="1" kern="100" dirty="0">
                <a:solidFill>
                  <a:srgbClr val="ED7D3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Décrire les critères qui ont été utilisés pour établir la liste de patients à solliciter pour un bilan partagé de médication</a:t>
            </a:r>
          </a:p>
          <a:p>
            <a:pPr indent="-342900">
              <a:buAutoNum type="arabicPeriod"/>
            </a:pPr>
            <a:endParaRPr lang="fr-FR" sz="2000" b="1" kern="100" dirty="0">
              <a:solidFill>
                <a:srgbClr val="ED7D3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FR" sz="2000" b="1" kern="100" dirty="0">
                <a:solidFill>
                  <a:srgbClr val="ED7D3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2.Expliciter les raisons qui ont motivés le choix collégial de ces critères</a:t>
            </a:r>
          </a:p>
          <a:p>
            <a:endParaRPr lang="fr-FR" sz="2000" b="1" kern="100" dirty="0">
              <a:solidFill>
                <a:srgbClr val="ED7D3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FR" sz="2000" b="1" kern="100" dirty="0">
                <a:solidFill>
                  <a:srgbClr val="ED7D3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3. Expliquer/Justifier le critères utilisés (points forts et points faibles) et faire une analyse réflexive (réflexion avec prise de recul à postériori) du choix de ces critères.</a:t>
            </a:r>
          </a:p>
          <a:p>
            <a:endParaRPr lang="fr-FR" sz="2000" b="1" kern="100" dirty="0">
              <a:solidFill>
                <a:srgbClr val="ED7D3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itre 1">
            <a:extLst>
              <a:ext uri="{FF2B5EF4-FFF2-40B4-BE49-F238E27FC236}">
                <a16:creationId xmlns="" xmlns:a16="http://schemas.microsoft.com/office/drawing/2014/main" id="{4C8CE3E6-DA56-40D1-8304-D40DD9A41D3C}"/>
              </a:ext>
            </a:extLst>
          </p:cNvPr>
          <p:cNvSpPr txBox="1">
            <a:spLocks/>
          </p:cNvSpPr>
          <p:nvPr/>
        </p:nvSpPr>
        <p:spPr>
          <a:xfrm>
            <a:off x="526933" y="1771697"/>
            <a:ext cx="6231676" cy="61123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2400" b="1" i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c. Hiérarchisation des patients à solliciter</a:t>
            </a:r>
            <a:endParaRPr lang="en-US" sz="2400" i="1" dirty="0">
              <a:solidFill>
                <a:srgbClr val="FF0000"/>
              </a:solidFill>
            </a:endParaRPr>
          </a:p>
        </p:txBody>
      </p:sp>
      <p:sp>
        <p:nvSpPr>
          <p:cNvPr id="15" name="Titre 1">
            <a:extLst>
              <a:ext uri="{FF2B5EF4-FFF2-40B4-BE49-F238E27FC236}">
                <a16:creationId xmlns="" xmlns:a16="http://schemas.microsoft.com/office/drawing/2014/main" id="{45103B6F-0C42-4EBC-BC76-E3683BB29491}"/>
              </a:ext>
            </a:extLst>
          </p:cNvPr>
          <p:cNvSpPr txBox="1">
            <a:spLocks/>
          </p:cNvSpPr>
          <p:nvPr/>
        </p:nvSpPr>
        <p:spPr>
          <a:xfrm>
            <a:off x="173272" y="1237587"/>
            <a:ext cx="5308421" cy="61123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26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Modèle organisationnel</a:t>
            </a:r>
            <a:endParaRPr lang="en-US" sz="2600" i="1" dirty="0">
              <a:solidFill>
                <a:srgbClr val="FF0000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00172EF3-7D45-41B1-8187-09F17D520C57}"/>
              </a:ext>
            </a:extLst>
          </p:cNvPr>
          <p:cNvSpPr/>
          <p:nvPr/>
        </p:nvSpPr>
        <p:spPr>
          <a:xfrm>
            <a:off x="182304" y="26104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600" b="1" dirty="0">
                <a:solidFill>
                  <a:srgbClr val="00B050"/>
                </a:solidFill>
              </a:rPr>
              <a:t>Mise </a:t>
            </a:r>
            <a:r>
              <a:rPr lang="en-US" sz="3600" b="1" dirty="0" err="1">
                <a:solidFill>
                  <a:srgbClr val="00B050"/>
                </a:solidFill>
              </a:rPr>
              <a:t>en</a:t>
            </a:r>
            <a:r>
              <a:rPr lang="en-US" sz="3600" b="1" dirty="0">
                <a:solidFill>
                  <a:srgbClr val="00B050"/>
                </a:solidFill>
              </a:rPr>
              <a:t> place </a:t>
            </a:r>
            <a:r>
              <a:rPr lang="en-US" sz="3600" b="1" dirty="0" err="1">
                <a:solidFill>
                  <a:srgbClr val="00B050"/>
                </a:solidFill>
              </a:rPr>
              <a:t>d’actes</a:t>
            </a:r>
            <a:r>
              <a:rPr lang="en-US" sz="3600" b="1" dirty="0">
                <a:solidFill>
                  <a:srgbClr val="00B050"/>
                </a:solidFill>
              </a:rPr>
              <a:t> </a:t>
            </a:r>
            <a:r>
              <a:rPr lang="en-US" sz="3600" b="1" dirty="0" err="1">
                <a:solidFill>
                  <a:srgbClr val="00B050"/>
                </a:solidFill>
              </a:rPr>
              <a:t>pharmaceutiques</a:t>
            </a:r>
            <a:r>
              <a:rPr lang="en-US" sz="3600" b="1" dirty="0">
                <a:solidFill>
                  <a:srgbClr val="00B050"/>
                </a:solidFill>
              </a:rPr>
              <a:t> à </a:t>
            </a:r>
            <a:r>
              <a:rPr lang="en-US" sz="3600" b="1" dirty="0" err="1">
                <a:solidFill>
                  <a:srgbClr val="00B050"/>
                </a:solidFill>
              </a:rPr>
              <a:t>l’officine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3133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horloge, cercle, Horloge murale, art&#10;&#10;Description générée automatiquement">
            <a:extLst>
              <a:ext uri="{FF2B5EF4-FFF2-40B4-BE49-F238E27FC236}">
                <a16:creationId xmlns="" xmlns:a16="http://schemas.microsoft.com/office/drawing/2014/main" id="{2CCD5602-B0D2-AA4C-D16C-ECA8A04712A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132" r="21578" b="1"/>
          <a:stretch/>
        </p:blipFill>
        <p:spPr>
          <a:xfrm>
            <a:off x="7817583" y="10"/>
            <a:ext cx="4374417" cy="6857990"/>
          </a:xfrm>
          <a:custGeom>
            <a:avLst/>
            <a:gdLst/>
            <a:ahLst/>
            <a:cxnLst/>
            <a:rect l="l" t="t" r="r" b="b"/>
            <a:pathLst>
              <a:path w="4374417" h="6858000">
                <a:moveTo>
                  <a:pt x="22719" y="0"/>
                </a:moveTo>
                <a:lnTo>
                  <a:pt x="4374417" y="0"/>
                </a:lnTo>
                <a:lnTo>
                  <a:pt x="4374417" y="6858000"/>
                </a:lnTo>
                <a:lnTo>
                  <a:pt x="0" y="6858000"/>
                </a:lnTo>
                <a:lnTo>
                  <a:pt x="6670" y="6845555"/>
                </a:lnTo>
                <a:cubicBezTo>
                  <a:pt x="495881" y="5886487"/>
                  <a:pt x="785588" y="4695963"/>
                  <a:pt x="785588" y="3406233"/>
                </a:cubicBezTo>
                <a:cubicBezTo>
                  <a:pt x="785588" y="2215714"/>
                  <a:pt x="538737" y="1109724"/>
                  <a:pt x="115983" y="192283"/>
                </a:cubicBezTo>
                <a:close/>
              </a:path>
            </a:pathLst>
          </a:custGeom>
        </p:spPr>
      </p:pic>
      <p:pic>
        <p:nvPicPr>
          <p:cNvPr id="7" name="Graphic 6" descr="Médical">
            <a:extLst>
              <a:ext uri="{FF2B5EF4-FFF2-40B4-BE49-F238E27FC236}">
                <a16:creationId xmlns="" xmlns:a16="http://schemas.microsoft.com/office/drawing/2014/main" id="{76B96D68-83C9-5279-8A02-ECFC92A2AC5E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96000" y="-187031"/>
            <a:ext cx="2160000" cy="2160000"/>
          </a:xfrm>
          <a:prstGeom prst="rect">
            <a:avLst/>
          </a:prstGeom>
        </p:spPr>
      </p:pic>
      <p:pic>
        <p:nvPicPr>
          <p:cNvPr id="6" name="Graphic 6" descr="Médical">
            <a:extLst>
              <a:ext uri="{FF2B5EF4-FFF2-40B4-BE49-F238E27FC236}">
                <a16:creationId xmlns="" xmlns:a16="http://schemas.microsoft.com/office/drawing/2014/main" id="{0EDB185E-9915-F626-0D73-8A0EB4E68D1D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4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241725" y="1529591"/>
            <a:ext cx="5768725" cy="5768725"/>
          </a:xfrm>
          <a:prstGeom prst="rect">
            <a:avLst/>
          </a:prstGeom>
        </p:spPr>
      </p:pic>
      <p:sp>
        <p:nvSpPr>
          <p:cNvPr id="16" name="Titre 1">
            <a:extLst>
              <a:ext uri="{FF2B5EF4-FFF2-40B4-BE49-F238E27FC236}">
                <a16:creationId xmlns="" xmlns:a16="http://schemas.microsoft.com/office/drawing/2014/main" id="{C582894F-DBC3-6A47-2588-48DB9743C0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3079" y="1753642"/>
            <a:ext cx="5308421" cy="611230"/>
          </a:xfrm>
        </p:spPr>
        <p:txBody>
          <a:bodyPr vert="horz" lIns="91440" tIns="45720" rIns="91440" bIns="45720" rtlCol="0">
            <a:noAutofit/>
          </a:bodyPr>
          <a:lstStyle/>
          <a:p>
            <a:pPr algn="l"/>
            <a:r>
              <a:rPr lang="fr-FR" sz="24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d. Prise de contact avec les patients</a:t>
            </a:r>
            <a:endParaRPr lang="en-US" sz="2400" i="1" kern="1200" dirty="0">
              <a:solidFill>
                <a:srgbClr val="FF0000"/>
              </a:solidFill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="" xmlns:a16="http://schemas.microsoft.com/office/drawing/2014/main" id="{B4DA1E16-1563-409F-A6E6-5D89BDD31D86}"/>
              </a:ext>
            </a:extLst>
          </p:cNvPr>
          <p:cNvSpPr txBox="1"/>
          <p:nvPr/>
        </p:nvSpPr>
        <p:spPr>
          <a:xfrm>
            <a:off x="319316" y="2634570"/>
            <a:ext cx="673524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buFont typeface="Wingdings" pitchFamily="2" charset="2"/>
              <a:buChar char=""/>
            </a:pPr>
            <a:r>
              <a:rPr lang="fr-FR" sz="32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Objectif : </a:t>
            </a:r>
            <a:r>
              <a:rPr lang="fr-FR" sz="3200" b="1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</a:t>
            </a:r>
            <a:r>
              <a:rPr lang="fr-FR" sz="3200" b="1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changer avec les patients</a:t>
            </a:r>
          </a:p>
          <a:p>
            <a:pPr lvl="0" algn="just"/>
            <a:endParaRPr lang="fr-FR" sz="800" b="1" kern="1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/>
            <a:r>
              <a:rPr lang="fr-FR" sz="20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 leur </a:t>
            </a:r>
            <a:r>
              <a:rPr lang="fr-FR" sz="2000" u="sng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éligibilité</a:t>
            </a:r>
            <a:r>
              <a:rPr lang="fr-FR" sz="20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et </a:t>
            </a:r>
            <a:r>
              <a:rPr lang="fr-FR" sz="2000" u="sng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l’intérêt de tels services </a:t>
            </a:r>
            <a:r>
              <a:rPr lang="fr-FR" sz="20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dans la bonne prise en charge de leurs maladies et de leurs traitements.</a:t>
            </a:r>
            <a:endParaRPr lang="fr-FR" sz="1800" b="1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="" xmlns:a16="http://schemas.microsoft.com/office/drawing/2014/main" id="{5832F176-90AC-42B1-B0D3-D922A7F12DDB}"/>
              </a:ext>
            </a:extLst>
          </p:cNvPr>
          <p:cNvSpPr txBox="1"/>
          <p:nvPr/>
        </p:nvSpPr>
        <p:spPr>
          <a:xfrm>
            <a:off x="1344278" y="4827469"/>
            <a:ext cx="53994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solidFill>
                  <a:srgbClr val="FF0000"/>
                </a:solidFill>
              </a:rPr>
              <a:t>A faire en concertation et sous le contrôle du Maitre de Stage</a:t>
            </a:r>
          </a:p>
        </p:txBody>
      </p:sp>
      <p:sp>
        <p:nvSpPr>
          <p:cNvPr id="11" name="Titre 1">
            <a:extLst>
              <a:ext uri="{FF2B5EF4-FFF2-40B4-BE49-F238E27FC236}">
                <a16:creationId xmlns="" xmlns:a16="http://schemas.microsoft.com/office/drawing/2014/main" id="{459D9EBB-CB21-4AB8-B752-4D45B3685A2A}"/>
              </a:ext>
            </a:extLst>
          </p:cNvPr>
          <p:cNvSpPr txBox="1">
            <a:spLocks/>
          </p:cNvSpPr>
          <p:nvPr/>
        </p:nvSpPr>
        <p:spPr>
          <a:xfrm>
            <a:off x="173272" y="1237587"/>
            <a:ext cx="5308421" cy="61123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26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Modèle organisationnel</a:t>
            </a:r>
            <a:endParaRPr lang="en-US" sz="2600" i="1" dirty="0">
              <a:solidFill>
                <a:srgbClr val="FF0000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1737630E-B40E-4156-A428-15324D9C3172}"/>
              </a:ext>
            </a:extLst>
          </p:cNvPr>
          <p:cNvSpPr/>
          <p:nvPr/>
        </p:nvSpPr>
        <p:spPr>
          <a:xfrm>
            <a:off x="182304" y="26104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600" b="1" dirty="0">
                <a:solidFill>
                  <a:srgbClr val="00B050"/>
                </a:solidFill>
              </a:rPr>
              <a:t>Mise </a:t>
            </a:r>
            <a:r>
              <a:rPr lang="en-US" sz="3600" b="1" dirty="0" err="1">
                <a:solidFill>
                  <a:srgbClr val="00B050"/>
                </a:solidFill>
              </a:rPr>
              <a:t>en</a:t>
            </a:r>
            <a:r>
              <a:rPr lang="en-US" sz="3600" b="1" dirty="0">
                <a:solidFill>
                  <a:srgbClr val="00B050"/>
                </a:solidFill>
              </a:rPr>
              <a:t> place </a:t>
            </a:r>
            <a:r>
              <a:rPr lang="en-US" sz="3600" b="1" dirty="0" err="1">
                <a:solidFill>
                  <a:srgbClr val="00B050"/>
                </a:solidFill>
              </a:rPr>
              <a:t>d’actes</a:t>
            </a:r>
            <a:r>
              <a:rPr lang="en-US" sz="3600" b="1" dirty="0">
                <a:solidFill>
                  <a:srgbClr val="00B050"/>
                </a:solidFill>
              </a:rPr>
              <a:t> </a:t>
            </a:r>
            <a:r>
              <a:rPr lang="en-US" sz="3600" b="1" dirty="0" err="1">
                <a:solidFill>
                  <a:srgbClr val="00B050"/>
                </a:solidFill>
              </a:rPr>
              <a:t>pharmaceutiques</a:t>
            </a:r>
            <a:r>
              <a:rPr lang="en-US" sz="3600" b="1" dirty="0">
                <a:solidFill>
                  <a:srgbClr val="00B050"/>
                </a:solidFill>
              </a:rPr>
              <a:t> à </a:t>
            </a:r>
            <a:r>
              <a:rPr lang="en-US" sz="3600" b="1" dirty="0" err="1">
                <a:solidFill>
                  <a:srgbClr val="00B050"/>
                </a:solidFill>
              </a:rPr>
              <a:t>l’officine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201301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horloge, cercle, Horloge murale, art&#10;&#10;Description générée automatiquement">
            <a:extLst>
              <a:ext uri="{FF2B5EF4-FFF2-40B4-BE49-F238E27FC236}">
                <a16:creationId xmlns="" xmlns:a16="http://schemas.microsoft.com/office/drawing/2014/main" id="{2CCD5602-B0D2-AA4C-D16C-ECA8A04712A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132" r="21578" b="1"/>
          <a:stretch/>
        </p:blipFill>
        <p:spPr>
          <a:xfrm>
            <a:off x="7817583" y="10"/>
            <a:ext cx="4374417" cy="6857990"/>
          </a:xfrm>
          <a:custGeom>
            <a:avLst/>
            <a:gdLst/>
            <a:ahLst/>
            <a:cxnLst/>
            <a:rect l="l" t="t" r="r" b="b"/>
            <a:pathLst>
              <a:path w="4374417" h="6858000">
                <a:moveTo>
                  <a:pt x="22719" y="0"/>
                </a:moveTo>
                <a:lnTo>
                  <a:pt x="4374417" y="0"/>
                </a:lnTo>
                <a:lnTo>
                  <a:pt x="4374417" y="6858000"/>
                </a:lnTo>
                <a:lnTo>
                  <a:pt x="0" y="6858000"/>
                </a:lnTo>
                <a:lnTo>
                  <a:pt x="6670" y="6845555"/>
                </a:lnTo>
                <a:cubicBezTo>
                  <a:pt x="495881" y="5886487"/>
                  <a:pt x="785588" y="4695963"/>
                  <a:pt x="785588" y="3406233"/>
                </a:cubicBezTo>
                <a:cubicBezTo>
                  <a:pt x="785588" y="2215714"/>
                  <a:pt x="538737" y="1109724"/>
                  <a:pt x="115983" y="192283"/>
                </a:cubicBezTo>
                <a:close/>
              </a:path>
            </a:pathLst>
          </a:custGeom>
        </p:spPr>
      </p:pic>
      <p:pic>
        <p:nvPicPr>
          <p:cNvPr id="7" name="Graphic 6" descr="Médical">
            <a:extLst>
              <a:ext uri="{FF2B5EF4-FFF2-40B4-BE49-F238E27FC236}">
                <a16:creationId xmlns="" xmlns:a16="http://schemas.microsoft.com/office/drawing/2014/main" id="{76B96D68-83C9-5279-8A02-ECFC92A2AC5E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96000" y="-187031"/>
            <a:ext cx="2160000" cy="2160000"/>
          </a:xfrm>
          <a:prstGeom prst="rect">
            <a:avLst/>
          </a:prstGeom>
        </p:spPr>
      </p:pic>
      <p:pic>
        <p:nvPicPr>
          <p:cNvPr id="6" name="Graphic 6" descr="Médical">
            <a:extLst>
              <a:ext uri="{FF2B5EF4-FFF2-40B4-BE49-F238E27FC236}">
                <a16:creationId xmlns="" xmlns:a16="http://schemas.microsoft.com/office/drawing/2014/main" id="{0EDB185E-9915-F626-0D73-8A0EB4E68D1D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4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241725" y="1529591"/>
            <a:ext cx="5768725" cy="5768725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="" xmlns:a16="http://schemas.microsoft.com/office/drawing/2014/main" id="{B4DA1E16-1563-409F-A6E6-5D89BDD31D86}"/>
              </a:ext>
            </a:extLst>
          </p:cNvPr>
          <p:cNvSpPr txBox="1"/>
          <p:nvPr/>
        </p:nvSpPr>
        <p:spPr>
          <a:xfrm>
            <a:off x="348342" y="2562000"/>
            <a:ext cx="673524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buFont typeface="Wingdings" pitchFamily="2" charset="2"/>
              <a:buChar char=""/>
            </a:pPr>
            <a:r>
              <a:rPr lang="fr-FR" sz="32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Nota Bene</a:t>
            </a:r>
            <a:endParaRPr lang="fr-FR" sz="1800" b="1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E7250FC6-7605-47A9-AF96-FF9AEDA214EC}"/>
              </a:ext>
            </a:extLst>
          </p:cNvPr>
          <p:cNvSpPr/>
          <p:nvPr/>
        </p:nvSpPr>
        <p:spPr>
          <a:xfrm>
            <a:off x="182304" y="3282651"/>
            <a:ext cx="7920296" cy="35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342900" algn="just">
              <a:buFont typeface="Wingdings" pitchFamily="2" charset="2"/>
              <a:buChar char="q"/>
            </a:pPr>
            <a:r>
              <a:rPr lang="fr-FR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L’essentiel du recrutement se fera au comptoir durant le renouvellement des traitements (pop-up essentiel).</a:t>
            </a:r>
          </a:p>
          <a:p>
            <a:pPr marL="228600" algn="just"/>
            <a:endParaRPr lang="fr-FR" sz="7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71500" indent="-342900" algn="just">
              <a:buFont typeface="Wingdings" pitchFamily="2" charset="2"/>
              <a:buChar char="q"/>
            </a:pPr>
            <a:r>
              <a:rPr lang="fr-FR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Nous n’avons rien à vendre.</a:t>
            </a:r>
            <a:endParaRPr lang="fr-FR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/>
            <a:endParaRPr lang="fr-FR" sz="7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71500" indent="-342900" algn="just">
              <a:buFont typeface="Wingdings" pitchFamily="2" charset="2"/>
              <a:buChar char="q"/>
            </a:pPr>
            <a:r>
              <a:rPr lang="fr-FR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Nous avons à promouvoir un travail formalisé dont la nature et la qualité ont pour vocation d’améliorer leur prise en charge globale en pluriprofessionnel. </a:t>
            </a:r>
            <a:endParaRPr lang="fr-FR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algn="just"/>
            <a:endParaRPr lang="fr-FR" sz="7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71500" indent="-342900" algn="just">
              <a:buFont typeface="Wingdings" pitchFamily="2" charset="2"/>
              <a:buChar char="q"/>
            </a:pPr>
            <a:r>
              <a:rPr lang="fr-FR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patients ne sont pas habitués à ce type de services proposés par leurs pharmaciens, il faut donc dès la première prise de contact employer des termes qui n’ont pas de connotations négatives  </a:t>
            </a:r>
            <a:endParaRPr lang="fr-FR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fr-FR" sz="7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kern="1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 </a:t>
            </a:r>
            <a:r>
              <a:rPr lang="fr-FR" i="1" kern="1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Vous n’aurez pas deux fois l’occasion de faire une première bonne impression »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kern="1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COCO CHANEL</a:t>
            </a:r>
            <a:endParaRPr lang="fr-FR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Titre 1">
            <a:extLst>
              <a:ext uri="{FF2B5EF4-FFF2-40B4-BE49-F238E27FC236}">
                <a16:creationId xmlns="" xmlns:a16="http://schemas.microsoft.com/office/drawing/2014/main" id="{68FEEB51-2172-4F9A-9138-27CE010E8660}"/>
              </a:ext>
            </a:extLst>
          </p:cNvPr>
          <p:cNvSpPr txBox="1">
            <a:spLocks/>
          </p:cNvSpPr>
          <p:nvPr/>
        </p:nvSpPr>
        <p:spPr>
          <a:xfrm>
            <a:off x="503079" y="1753642"/>
            <a:ext cx="5308421" cy="61123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2400" b="1" i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d. Prise de contact avec les patients</a:t>
            </a:r>
            <a:endParaRPr lang="en-US" sz="2400" i="1" dirty="0">
              <a:solidFill>
                <a:srgbClr val="FF0000"/>
              </a:solidFill>
            </a:endParaRPr>
          </a:p>
        </p:txBody>
      </p:sp>
      <p:sp>
        <p:nvSpPr>
          <p:cNvPr id="14" name="Titre 1">
            <a:extLst>
              <a:ext uri="{FF2B5EF4-FFF2-40B4-BE49-F238E27FC236}">
                <a16:creationId xmlns="" xmlns:a16="http://schemas.microsoft.com/office/drawing/2014/main" id="{8CC6322F-2EBD-4E78-A834-F27807D31448}"/>
              </a:ext>
            </a:extLst>
          </p:cNvPr>
          <p:cNvSpPr txBox="1">
            <a:spLocks/>
          </p:cNvSpPr>
          <p:nvPr/>
        </p:nvSpPr>
        <p:spPr>
          <a:xfrm>
            <a:off x="173272" y="1237587"/>
            <a:ext cx="5308421" cy="61123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26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Modèle organisationnel</a:t>
            </a:r>
            <a:endParaRPr lang="en-US" sz="2600" i="1" dirty="0">
              <a:solidFill>
                <a:srgbClr val="FF0000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D86EA8AC-C252-47ED-958B-3D83DEAB055C}"/>
              </a:ext>
            </a:extLst>
          </p:cNvPr>
          <p:cNvSpPr/>
          <p:nvPr/>
        </p:nvSpPr>
        <p:spPr>
          <a:xfrm>
            <a:off x="182304" y="26104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600" b="1" dirty="0">
                <a:solidFill>
                  <a:srgbClr val="00B050"/>
                </a:solidFill>
              </a:rPr>
              <a:t>Mise </a:t>
            </a:r>
            <a:r>
              <a:rPr lang="en-US" sz="3600" b="1" dirty="0" err="1">
                <a:solidFill>
                  <a:srgbClr val="00B050"/>
                </a:solidFill>
              </a:rPr>
              <a:t>en</a:t>
            </a:r>
            <a:r>
              <a:rPr lang="en-US" sz="3600" b="1" dirty="0">
                <a:solidFill>
                  <a:srgbClr val="00B050"/>
                </a:solidFill>
              </a:rPr>
              <a:t> place </a:t>
            </a:r>
            <a:r>
              <a:rPr lang="en-US" sz="3600" b="1" dirty="0" err="1">
                <a:solidFill>
                  <a:srgbClr val="00B050"/>
                </a:solidFill>
              </a:rPr>
              <a:t>d’actes</a:t>
            </a:r>
            <a:r>
              <a:rPr lang="en-US" sz="3600" b="1" dirty="0">
                <a:solidFill>
                  <a:srgbClr val="00B050"/>
                </a:solidFill>
              </a:rPr>
              <a:t> </a:t>
            </a:r>
            <a:r>
              <a:rPr lang="en-US" sz="3600" b="1" dirty="0" err="1">
                <a:solidFill>
                  <a:srgbClr val="00B050"/>
                </a:solidFill>
              </a:rPr>
              <a:t>pharmaceutiques</a:t>
            </a:r>
            <a:r>
              <a:rPr lang="en-US" sz="3600" b="1" dirty="0">
                <a:solidFill>
                  <a:srgbClr val="00B050"/>
                </a:solidFill>
              </a:rPr>
              <a:t> à </a:t>
            </a:r>
            <a:r>
              <a:rPr lang="en-US" sz="3600" b="1" dirty="0" err="1">
                <a:solidFill>
                  <a:srgbClr val="00B050"/>
                </a:solidFill>
              </a:rPr>
              <a:t>l’officine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2335470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horloge, cercle, Horloge murale, art&#10;&#10;Description générée automatiquement">
            <a:extLst>
              <a:ext uri="{FF2B5EF4-FFF2-40B4-BE49-F238E27FC236}">
                <a16:creationId xmlns="" xmlns:a16="http://schemas.microsoft.com/office/drawing/2014/main" id="{2CCD5602-B0D2-AA4C-D16C-ECA8A04712A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132" r="21578" b="1"/>
          <a:stretch/>
        </p:blipFill>
        <p:spPr>
          <a:xfrm>
            <a:off x="7817583" y="10"/>
            <a:ext cx="4374417" cy="6857990"/>
          </a:xfrm>
          <a:custGeom>
            <a:avLst/>
            <a:gdLst/>
            <a:ahLst/>
            <a:cxnLst/>
            <a:rect l="l" t="t" r="r" b="b"/>
            <a:pathLst>
              <a:path w="4374417" h="6858000">
                <a:moveTo>
                  <a:pt x="22719" y="0"/>
                </a:moveTo>
                <a:lnTo>
                  <a:pt x="4374417" y="0"/>
                </a:lnTo>
                <a:lnTo>
                  <a:pt x="4374417" y="6858000"/>
                </a:lnTo>
                <a:lnTo>
                  <a:pt x="0" y="6858000"/>
                </a:lnTo>
                <a:lnTo>
                  <a:pt x="6670" y="6845555"/>
                </a:lnTo>
                <a:cubicBezTo>
                  <a:pt x="495881" y="5886487"/>
                  <a:pt x="785588" y="4695963"/>
                  <a:pt x="785588" y="3406233"/>
                </a:cubicBezTo>
                <a:cubicBezTo>
                  <a:pt x="785588" y="2215714"/>
                  <a:pt x="538737" y="1109724"/>
                  <a:pt x="115983" y="192283"/>
                </a:cubicBezTo>
                <a:close/>
              </a:path>
            </a:pathLst>
          </a:custGeom>
        </p:spPr>
      </p:pic>
      <p:pic>
        <p:nvPicPr>
          <p:cNvPr id="7" name="Graphic 6" descr="Médical">
            <a:extLst>
              <a:ext uri="{FF2B5EF4-FFF2-40B4-BE49-F238E27FC236}">
                <a16:creationId xmlns="" xmlns:a16="http://schemas.microsoft.com/office/drawing/2014/main" id="{76B96D68-83C9-5279-8A02-ECFC92A2AC5E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96000" y="-187031"/>
            <a:ext cx="2160000" cy="2160000"/>
          </a:xfrm>
          <a:prstGeom prst="rect">
            <a:avLst/>
          </a:prstGeom>
        </p:spPr>
      </p:pic>
      <p:pic>
        <p:nvPicPr>
          <p:cNvPr id="6" name="Graphic 6" descr="Médical">
            <a:extLst>
              <a:ext uri="{FF2B5EF4-FFF2-40B4-BE49-F238E27FC236}">
                <a16:creationId xmlns="" xmlns:a16="http://schemas.microsoft.com/office/drawing/2014/main" id="{0EDB185E-9915-F626-0D73-8A0EB4E68D1D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4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241725" y="1529591"/>
            <a:ext cx="5768725" cy="5768725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="" xmlns:a16="http://schemas.microsoft.com/office/drawing/2014/main" id="{04686F4D-BF95-4F41-88FF-DE13CD856074}"/>
              </a:ext>
            </a:extLst>
          </p:cNvPr>
          <p:cNvSpPr txBox="1"/>
          <p:nvPr/>
        </p:nvSpPr>
        <p:spPr>
          <a:xfrm>
            <a:off x="3632" y="2549300"/>
            <a:ext cx="8039100" cy="43088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85800" indent="-457200">
              <a:buFont typeface="Wingdings" pitchFamily="2" charset="2"/>
              <a:buChar char="Ø"/>
            </a:pPr>
            <a:r>
              <a:rPr lang="fr-FR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bon moment au comptoir pour aborder le sujet avec le patient </a:t>
            </a:r>
          </a:p>
          <a:p>
            <a:pPr marL="228600"/>
            <a:endParaRPr lang="fr-FR" sz="3200" b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Wingdings" pitchFamily="2" charset="2"/>
              <a:buChar char="q"/>
            </a:pPr>
            <a:r>
              <a:rPr lang="fr-FR" sz="20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Initiation de traitement,</a:t>
            </a:r>
            <a:endParaRPr lang="fr-FR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FR" sz="20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Wingdings" pitchFamily="2" charset="2"/>
              <a:buChar char="q"/>
            </a:pPr>
            <a:r>
              <a:rPr lang="fr-FR" sz="20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Changement de traitement,</a:t>
            </a:r>
            <a:endParaRPr lang="fr-FR" sz="20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Wingdings" pitchFamily="2" charset="2"/>
              <a:buChar char="q"/>
            </a:pPr>
            <a:endParaRPr lang="fr-FR" sz="20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Wingdings" pitchFamily="2" charset="2"/>
              <a:buChar char="q"/>
            </a:pPr>
            <a:r>
              <a:rPr lang="fr-FR" sz="20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 problème rencontré avec le traitement (effets indésirables, rupture, mauvaise adhésion au traitement…)</a:t>
            </a:r>
          </a:p>
          <a:p>
            <a:pPr marL="800100" lvl="1" indent="-342900">
              <a:buFont typeface="Wingdings" pitchFamily="2" charset="2"/>
              <a:buChar char="q"/>
            </a:pPr>
            <a:endParaRPr lang="fr-FR" sz="2000" kern="1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Wingdings" pitchFamily="2" charset="2"/>
              <a:buChar char="q"/>
            </a:pPr>
            <a:r>
              <a:rPr lang="fr-FR" sz="20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Suite à un bilan de prévention</a:t>
            </a:r>
            <a:endParaRPr lang="fr-FR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fr-FR" sz="1800" b="1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itre 1">
            <a:extLst>
              <a:ext uri="{FF2B5EF4-FFF2-40B4-BE49-F238E27FC236}">
                <a16:creationId xmlns="" xmlns:a16="http://schemas.microsoft.com/office/drawing/2014/main" id="{84AA9B19-A4F9-4F9C-8383-3A94B15676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3079" y="1753642"/>
            <a:ext cx="5308421" cy="611230"/>
          </a:xfrm>
        </p:spPr>
        <p:txBody>
          <a:bodyPr vert="horz" lIns="91440" tIns="45720" rIns="91440" bIns="45720" rtlCol="0">
            <a:noAutofit/>
          </a:bodyPr>
          <a:lstStyle/>
          <a:p>
            <a:pPr algn="l"/>
            <a:r>
              <a:rPr lang="fr-FR" sz="24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d. Prise de contact avec les patients</a:t>
            </a:r>
            <a:endParaRPr lang="en-US" sz="2400" i="1" kern="1200" dirty="0">
              <a:solidFill>
                <a:srgbClr val="FF0000"/>
              </a:solidFill>
            </a:endParaRPr>
          </a:p>
        </p:txBody>
      </p:sp>
      <p:sp>
        <p:nvSpPr>
          <p:cNvPr id="12" name="Titre 1">
            <a:extLst>
              <a:ext uri="{FF2B5EF4-FFF2-40B4-BE49-F238E27FC236}">
                <a16:creationId xmlns="" xmlns:a16="http://schemas.microsoft.com/office/drawing/2014/main" id="{A63D0E88-09F2-44C8-BC25-D454115E4F27}"/>
              </a:ext>
            </a:extLst>
          </p:cNvPr>
          <p:cNvSpPr txBox="1">
            <a:spLocks/>
          </p:cNvSpPr>
          <p:nvPr/>
        </p:nvSpPr>
        <p:spPr>
          <a:xfrm>
            <a:off x="173272" y="1237587"/>
            <a:ext cx="5308421" cy="61123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26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Modèle organisationnel</a:t>
            </a:r>
            <a:endParaRPr lang="en-US" sz="2600" i="1" dirty="0">
              <a:solidFill>
                <a:srgbClr val="FF0000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8B0EEA94-ECE0-4F13-9F6B-A1C204628CB0}"/>
              </a:ext>
            </a:extLst>
          </p:cNvPr>
          <p:cNvSpPr/>
          <p:nvPr/>
        </p:nvSpPr>
        <p:spPr>
          <a:xfrm>
            <a:off x="182304" y="26104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600" b="1" dirty="0">
                <a:solidFill>
                  <a:srgbClr val="00B050"/>
                </a:solidFill>
              </a:rPr>
              <a:t>Mise </a:t>
            </a:r>
            <a:r>
              <a:rPr lang="en-US" sz="3600" b="1" dirty="0" err="1">
                <a:solidFill>
                  <a:srgbClr val="00B050"/>
                </a:solidFill>
              </a:rPr>
              <a:t>en</a:t>
            </a:r>
            <a:r>
              <a:rPr lang="en-US" sz="3600" b="1" dirty="0">
                <a:solidFill>
                  <a:srgbClr val="00B050"/>
                </a:solidFill>
              </a:rPr>
              <a:t> place </a:t>
            </a:r>
            <a:r>
              <a:rPr lang="en-US" sz="3600" b="1" dirty="0" err="1">
                <a:solidFill>
                  <a:srgbClr val="00B050"/>
                </a:solidFill>
              </a:rPr>
              <a:t>d’actes</a:t>
            </a:r>
            <a:r>
              <a:rPr lang="en-US" sz="3600" b="1" dirty="0">
                <a:solidFill>
                  <a:srgbClr val="00B050"/>
                </a:solidFill>
              </a:rPr>
              <a:t> </a:t>
            </a:r>
            <a:r>
              <a:rPr lang="en-US" sz="3600" b="1" dirty="0" err="1">
                <a:solidFill>
                  <a:srgbClr val="00B050"/>
                </a:solidFill>
              </a:rPr>
              <a:t>pharmaceutiques</a:t>
            </a:r>
            <a:r>
              <a:rPr lang="en-US" sz="3600" b="1" dirty="0">
                <a:solidFill>
                  <a:srgbClr val="00B050"/>
                </a:solidFill>
              </a:rPr>
              <a:t> à </a:t>
            </a:r>
            <a:r>
              <a:rPr lang="en-US" sz="3600" b="1" dirty="0" err="1">
                <a:solidFill>
                  <a:srgbClr val="00B050"/>
                </a:solidFill>
              </a:rPr>
              <a:t>l’officine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127514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horloge, cercle, Horloge murale, art&#10;&#10;Description générée automatiquement">
            <a:extLst>
              <a:ext uri="{FF2B5EF4-FFF2-40B4-BE49-F238E27FC236}">
                <a16:creationId xmlns="" xmlns:a16="http://schemas.microsoft.com/office/drawing/2014/main" id="{2CCD5602-B0D2-AA4C-D16C-ECA8A04712A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132" r="21578" b="1"/>
          <a:stretch/>
        </p:blipFill>
        <p:spPr>
          <a:xfrm>
            <a:off x="7817583" y="10"/>
            <a:ext cx="4374417" cy="6857990"/>
          </a:xfrm>
          <a:custGeom>
            <a:avLst/>
            <a:gdLst/>
            <a:ahLst/>
            <a:cxnLst/>
            <a:rect l="l" t="t" r="r" b="b"/>
            <a:pathLst>
              <a:path w="4374417" h="6858000">
                <a:moveTo>
                  <a:pt x="22719" y="0"/>
                </a:moveTo>
                <a:lnTo>
                  <a:pt x="4374417" y="0"/>
                </a:lnTo>
                <a:lnTo>
                  <a:pt x="4374417" y="6858000"/>
                </a:lnTo>
                <a:lnTo>
                  <a:pt x="0" y="6858000"/>
                </a:lnTo>
                <a:lnTo>
                  <a:pt x="6670" y="6845555"/>
                </a:lnTo>
                <a:cubicBezTo>
                  <a:pt x="495881" y="5886487"/>
                  <a:pt x="785588" y="4695963"/>
                  <a:pt x="785588" y="3406233"/>
                </a:cubicBezTo>
                <a:cubicBezTo>
                  <a:pt x="785588" y="2215714"/>
                  <a:pt x="538737" y="1109724"/>
                  <a:pt x="115983" y="192283"/>
                </a:cubicBezTo>
                <a:close/>
              </a:path>
            </a:pathLst>
          </a:custGeom>
        </p:spPr>
      </p:pic>
      <p:pic>
        <p:nvPicPr>
          <p:cNvPr id="7" name="Graphic 6" descr="Médical">
            <a:extLst>
              <a:ext uri="{FF2B5EF4-FFF2-40B4-BE49-F238E27FC236}">
                <a16:creationId xmlns="" xmlns:a16="http://schemas.microsoft.com/office/drawing/2014/main" id="{76B96D68-83C9-5279-8A02-ECFC92A2AC5E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96000" y="-187031"/>
            <a:ext cx="2160000" cy="2160000"/>
          </a:xfrm>
          <a:prstGeom prst="rect">
            <a:avLst/>
          </a:prstGeom>
        </p:spPr>
      </p:pic>
      <p:pic>
        <p:nvPicPr>
          <p:cNvPr id="6" name="Graphic 6" descr="Médical">
            <a:extLst>
              <a:ext uri="{FF2B5EF4-FFF2-40B4-BE49-F238E27FC236}">
                <a16:creationId xmlns="" xmlns:a16="http://schemas.microsoft.com/office/drawing/2014/main" id="{0EDB185E-9915-F626-0D73-8A0EB4E68D1D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4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241725" y="1529591"/>
            <a:ext cx="5768725" cy="5768725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="" xmlns:a16="http://schemas.microsoft.com/office/drawing/2014/main" id="{73FCE906-895E-4AB8-AD5B-2B5C1263C39B}"/>
              </a:ext>
            </a:extLst>
          </p:cNvPr>
          <p:cNvSpPr txBox="1"/>
          <p:nvPr/>
        </p:nvSpPr>
        <p:spPr>
          <a:xfrm>
            <a:off x="291034" y="2562000"/>
            <a:ext cx="9041654" cy="38779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000" lvl="8" indent="-342900">
              <a:buFont typeface="Wingdings" pitchFamily="2" charset="2"/>
              <a:buChar char=""/>
            </a:pPr>
            <a:r>
              <a:rPr lang="fr-FR" sz="3200" b="1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Types de phrases à employer</a:t>
            </a:r>
          </a:p>
          <a:p>
            <a:pPr marL="0" lvl="8"/>
            <a:r>
              <a:rPr lang="fr-FR" sz="3200" b="1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(exemple téléphonique)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FR" sz="1400" b="1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endParaRPr lang="fr-FR" sz="1400" b="1" kern="1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FR" sz="20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 </a:t>
            </a:r>
            <a:r>
              <a:rPr lang="fr-FR" sz="2000" i="1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Bonjour Mme X., C’est C. de la Pharmacie du Verdon. Je ne vous dérange pas ?</a:t>
            </a:r>
            <a:endParaRPr lang="fr-FR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FR" sz="20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FR" sz="2000" i="1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Sophie et Vincent m’ont demandé de vous appeler pour vous informer d’un service qui a été mis en place dans l’officine pour améliorer votre accompagnement thérapeutique en collaboration avec votre médecin.</a:t>
            </a:r>
            <a:endParaRPr lang="fr-FR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FR" sz="2000" i="1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Pouvons-nous en parler maintenant ou je vous rappelle un peu plus tard ?</a:t>
            </a:r>
            <a:endParaRPr lang="fr-FR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FR" sz="2000" i="1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 vous préférez, nous pouvons en parler à votre prochain passage à la pharmacie… »</a:t>
            </a:r>
            <a:endParaRPr lang="fr-FR" sz="3200" b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itre 1">
            <a:extLst>
              <a:ext uri="{FF2B5EF4-FFF2-40B4-BE49-F238E27FC236}">
                <a16:creationId xmlns="" xmlns:a16="http://schemas.microsoft.com/office/drawing/2014/main" id="{26DFB05F-4982-4407-B52F-EF235C2EF1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3079" y="1753642"/>
            <a:ext cx="5308421" cy="611230"/>
          </a:xfrm>
        </p:spPr>
        <p:txBody>
          <a:bodyPr vert="horz" lIns="91440" tIns="45720" rIns="91440" bIns="45720" rtlCol="0">
            <a:noAutofit/>
          </a:bodyPr>
          <a:lstStyle/>
          <a:p>
            <a:pPr algn="l"/>
            <a:r>
              <a:rPr lang="fr-FR" sz="24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d. Prise de contact avec les patients</a:t>
            </a:r>
            <a:endParaRPr lang="en-US" sz="2400" i="1" kern="1200" dirty="0">
              <a:solidFill>
                <a:srgbClr val="FF0000"/>
              </a:solidFill>
            </a:endParaRPr>
          </a:p>
        </p:txBody>
      </p:sp>
      <p:sp>
        <p:nvSpPr>
          <p:cNvPr id="13" name="Titre 1">
            <a:extLst>
              <a:ext uri="{FF2B5EF4-FFF2-40B4-BE49-F238E27FC236}">
                <a16:creationId xmlns="" xmlns:a16="http://schemas.microsoft.com/office/drawing/2014/main" id="{B013546F-9893-4027-BFA4-8D9AF260DFFE}"/>
              </a:ext>
            </a:extLst>
          </p:cNvPr>
          <p:cNvSpPr txBox="1">
            <a:spLocks/>
          </p:cNvSpPr>
          <p:nvPr/>
        </p:nvSpPr>
        <p:spPr>
          <a:xfrm>
            <a:off x="173272" y="1237587"/>
            <a:ext cx="5308421" cy="61123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26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Modèle organisationnel</a:t>
            </a:r>
            <a:endParaRPr lang="en-US" sz="2600" i="1" dirty="0">
              <a:solidFill>
                <a:srgbClr val="FF0000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70003379-887C-419E-B7B3-A961F6C7E4C4}"/>
              </a:ext>
            </a:extLst>
          </p:cNvPr>
          <p:cNvSpPr/>
          <p:nvPr/>
        </p:nvSpPr>
        <p:spPr>
          <a:xfrm>
            <a:off x="182304" y="26104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600" b="1" dirty="0">
                <a:solidFill>
                  <a:srgbClr val="00B050"/>
                </a:solidFill>
              </a:rPr>
              <a:t>Mise </a:t>
            </a:r>
            <a:r>
              <a:rPr lang="en-US" sz="3600" b="1" dirty="0" err="1">
                <a:solidFill>
                  <a:srgbClr val="00B050"/>
                </a:solidFill>
              </a:rPr>
              <a:t>en</a:t>
            </a:r>
            <a:r>
              <a:rPr lang="en-US" sz="3600" b="1" dirty="0">
                <a:solidFill>
                  <a:srgbClr val="00B050"/>
                </a:solidFill>
              </a:rPr>
              <a:t> place </a:t>
            </a:r>
            <a:r>
              <a:rPr lang="en-US" sz="3600" b="1" dirty="0" err="1">
                <a:solidFill>
                  <a:srgbClr val="00B050"/>
                </a:solidFill>
              </a:rPr>
              <a:t>d’actes</a:t>
            </a:r>
            <a:r>
              <a:rPr lang="en-US" sz="3600" b="1" dirty="0">
                <a:solidFill>
                  <a:srgbClr val="00B050"/>
                </a:solidFill>
              </a:rPr>
              <a:t> </a:t>
            </a:r>
            <a:r>
              <a:rPr lang="en-US" sz="3600" b="1" dirty="0" err="1">
                <a:solidFill>
                  <a:srgbClr val="00B050"/>
                </a:solidFill>
              </a:rPr>
              <a:t>pharmaceutiques</a:t>
            </a:r>
            <a:r>
              <a:rPr lang="en-US" sz="3600" b="1" dirty="0">
                <a:solidFill>
                  <a:srgbClr val="00B050"/>
                </a:solidFill>
              </a:rPr>
              <a:t> à </a:t>
            </a:r>
            <a:r>
              <a:rPr lang="en-US" sz="3600" b="1" dirty="0" err="1">
                <a:solidFill>
                  <a:srgbClr val="00B050"/>
                </a:solidFill>
              </a:rPr>
              <a:t>l’officine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837703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horloge, cercle, Horloge murale, art&#10;&#10;Description générée automatiquement">
            <a:extLst>
              <a:ext uri="{FF2B5EF4-FFF2-40B4-BE49-F238E27FC236}">
                <a16:creationId xmlns="" xmlns:a16="http://schemas.microsoft.com/office/drawing/2014/main" id="{2CCD5602-B0D2-AA4C-D16C-ECA8A04712A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132" r="21578" b="1"/>
          <a:stretch/>
        </p:blipFill>
        <p:spPr>
          <a:xfrm>
            <a:off x="7817583" y="10"/>
            <a:ext cx="4374417" cy="6857990"/>
          </a:xfrm>
          <a:custGeom>
            <a:avLst/>
            <a:gdLst/>
            <a:ahLst/>
            <a:cxnLst/>
            <a:rect l="l" t="t" r="r" b="b"/>
            <a:pathLst>
              <a:path w="4374417" h="6858000">
                <a:moveTo>
                  <a:pt x="22719" y="0"/>
                </a:moveTo>
                <a:lnTo>
                  <a:pt x="4374417" y="0"/>
                </a:lnTo>
                <a:lnTo>
                  <a:pt x="4374417" y="6858000"/>
                </a:lnTo>
                <a:lnTo>
                  <a:pt x="0" y="6858000"/>
                </a:lnTo>
                <a:lnTo>
                  <a:pt x="6670" y="6845555"/>
                </a:lnTo>
                <a:cubicBezTo>
                  <a:pt x="495881" y="5886487"/>
                  <a:pt x="785588" y="4695963"/>
                  <a:pt x="785588" y="3406233"/>
                </a:cubicBezTo>
                <a:cubicBezTo>
                  <a:pt x="785588" y="2215714"/>
                  <a:pt x="538737" y="1109724"/>
                  <a:pt x="115983" y="192283"/>
                </a:cubicBezTo>
                <a:close/>
              </a:path>
            </a:pathLst>
          </a:custGeom>
        </p:spPr>
      </p:pic>
      <p:pic>
        <p:nvPicPr>
          <p:cNvPr id="7" name="Graphic 6" descr="Médical">
            <a:extLst>
              <a:ext uri="{FF2B5EF4-FFF2-40B4-BE49-F238E27FC236}">
                <a16:creationId xmlns="" xmlns:a16="http://schemas.microsoft.com/office/drawing/2014/main" id="{76B96D68-83C9-5279-8A02-ECFC92A2AC5E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96000" y="-187031"/>
            <a:ext cx="2160000" cy="2160000"/>
          </a:xfrm>
          <a:prstGeom prst="rect">
            <a:avLst/>
          </a:prstGeom>
        </p:spPr>
      </p:pic>
      <p:pic>
        <p:nvPicPr>
          <p:cNvPr id="6" name="Graphic 6" descr="Médical">
            <a:extLst>
              <a:ext uri="{FF2B5EF4-FFF2-40B4-BE49-F238E27FC236}">
                <a16:creationId xmlns="" xmlns:a16="http://schemas.microsoft.com/office/drawing/2014/main" id="{0EDB185E-9915-F626-0D73-8A0EB4E68D1D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4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241725" y="1529591"/>
            <a:ext cx="5768725" cy="5768725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="" xmlns:a16="http://schemas.microsoft.com/office/drawing/2014/main" id="{73FCE906-895E-4AB8-AD5B-2B5C1263C39B}"/>
              </a:ext>
            </a:extLst>
          </p:cNvPr>
          <p:cNvSpPr txBox="1"/>
          <p:nvPr/>
        </p:nvSpPr>
        <p:spPr>
          <a:xfrm>
            <a:off x="203951" y="2663598"/>
            <a:ext cx="9041654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000" lvl="8" indent="-342900" algn="just">
              <a:buFont typeface="Wingdings" pitchFamily="2" charset="2"/>
              <a:buChar char=""/>
            </a:pPr>
            <a:r>
              <a:rPr lang="fr-FR" sz="3200" b="1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Types de phrases à employer</a:t>
            </a:r>
          </a:p>
          <a:p>
            <a:pPr marL="0" lvl="8" algn="just"/>
            <a:r>
              <a:rPr lang="fr-FR" sz="3200" b="1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(exemple téléphonique)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fr-FR" sz="1400" b="1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just"/>
            <a:endParaRPr lang="fr-FR" sz="1400" b="1" kern="1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fr-FR" sz="2000" i="1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 Prendre du temps ensemble en dehors du comptoir pour aborder le sujet de votre traitement »,</a:t>
            </a:r>
            <a:endParaRPr lang="fr-FR" sz="20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fr-FR" sz="2000" i="1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 Durant cet échange nous pourrons répondre à certaines de vos interrogations sur vos pathologies et ou vos traitements »,</a:t>
            </a:r>
            <a:endParaRPr lang="fr-FR" sz="20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fr-FR" sz="2000" i="1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 C’est prendre du temps pour que votre traitement puisse être plus efficace tout en réduisant les problèmes potentiels »,</a:t>
            </a:r>
            <a:endParaRPr lang="fr-FR" sz="20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fr-FR" sz="2000" i="1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 Le suivi que nous instaurons nous permettra ensemble d’anticiper ou de mieux gérer les éventuels incidents de parcours dans la gestion de vos pathologies et de vos traitements. »</a:t>
            </a:r>
            <a:endParaRPr lang="fr-FR" sz="20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itre 1">
            <a:extLst>
              <a:ext uri="{FF2B5EF4-FFF2-40B4-BE49-F238E27FC236}">
                <a16:creationId xmlns="" xmlns:a16="http://schemas.microsoft.com/office/drawing/2014/main" id="{747DD25B-ADF0-46F0-BA0F-8172A30D01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3079" y="1753642"/>
            <a:ext cx="5308421" cy="611230"/>
          </a:xfrm>
        </p:spPr>
        <p:txBody>
          <a:bodyPr vert="horz" lIns="91440" tIns="45720" rIns="91440" bIns="45720" rtlCol="0">
            <a:noAutofit/>
          </a:bodyPr>
          <a:lstStyle/>
          <a:p>
            <a:pPr algn="l"/>
            <a:r>
              <a:rPr lang="fr-FR" sz="24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d. Prise de contact avec les patients</a:t>
            </a:r>
            <a:endParaRPr lang="en-US" sz="2400" i="1" kern="1200" dirty="0">
              <a:solidFill>
                <a:srgbClr val="FF0000"/>
              </a:solidFill>
            </a:endParaRPr>
          </a:p>
        </p:txBody>
      </p:sp>
      <p:sp>
        <p:nvSpPr>
          <p:cNvPr id="13" name="Titre 1">
            <a:extLst>
              <a:ext uri="{FF2B5EF4-FFF2-40B4-BE49-F238E27FC236}">
                <a16:creationId xmlns="" xmlns:a16="http://schemas.microsoft.com/office/drawing/2014/main" id="{F9B55322-A73D-42F6-BC01-7489AF0FCBF6}"/>
              </a:ext>
            </a:extLst>
          </p:cNvPr>
          <p:cNvSpPr txBox="1">
            <a:spLocks/>
          </p:cNvSpPr>
          <p:nvPr/>
        </p:nvSpPr>
        <p:spPr>
          <a:xfrm>
            <a:off x="173272" y="1237587"/>
            <a:ext cx="5308421" cy="61123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26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Modèle organisationnel</a:t>
            </a:r>
            <a:endParaRPr lang="en-US" sz="2600" i="1" dirty="0">
              <a:solidFill>
                <a:srgbClr val="FF0000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E7D264DA-E402-475F-99C5-E39BEA96D1D3}"/>
              </a:ext>
            </a:extLst>
          </p:cNvPr>
          <p:cNvSpPr/>
          <p:nvPr/>
        </p:nvSpPr>
        <p:spPr>
          <a:xfrm>
            <a:off x="182304" y="26104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600" b="1" dirty="0">
                <a:solidFill>
                  <a:srgbClr val="00B050"/>
                </a:solidFill>
              </a:rPr>
              <a:t>Mise </a:t>
            </a:r>
            <a:r>
              <a:rPr lang="en-US" sz="3600" b="1" dirty="0" err="1">
                <a:solidFill>
                  <a:srgbClr val="00B050"/>
                </a:solidFill>
              </a:rPr>
              <a:t>en</a:t>
            </a:r>
            <a:r>
              <a:rPr lang="en-US" sz="3600" b="1" dirty="0">
                <a:solidFill>
                  <a:srgbClr val="00B050"/>
                </a:solidFill>
              </a:rPr>
              <a:t> place </a:t>
            </a:r>
            <a:r>
              <a:rPr lang="en-US" sz="3600" b="1" dirty="0" err="1">
                <a:solidFill>
                  <a:srgbClr val="00B050"/>
                </a:solidFill>
              </a:rPr>
              <a:t>d’actes</a:t>
            </a:r>
            <a:r>
              <a:rPr lang="en-US" sz="3600" b="1" dirty="0">
                <a:solidFill>
                  <a:srgbClr val="00B050"/>
                </a:solidFill>
              </a:rPr>
              <a:t> </a:t>
            </a:r>
            <a:r>
              <a:rPr lang="en-US" sz="3600" b="1" dirty="0" err="1">
                <a:solidFill>
                  <a:srgbClr val="00B050"/>
                </a:solidFill>
              </a:rPr>
              <a:t>pharmaceutiques</a:t>
            </a:r>
            <a:r>
              <a:rPr lang="en-US" sz="3600" b="1" dirty="0">
                <a:solidFill>
                  <a:srgbClr val="00B050"/>
                </a:solidFill>
              </a:rPr>
              <a:t> à </a:t>
            </a:r>
            <a:r>
              <a:rPr lang="en-US" sz="3600" b="1" dirty="0" err="1">
                <a:solidFill>
                  <a:srgbClr val="00B050"/>
                </a:solidFill>
              </a:rPr>
              <a:t>l’officine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2328606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horloge, cercle, Horloge murale, art&#10;&#10;Description générée automatiquement">
            <a:extLst>
              <a:ext uri="{FF2B5EF4-FFF2-40B4-BE49-F238E27FC236}">
                <a16:creationId xmlns="" xmlns:a16="http://schemas.microsoft.com/office/drawing/2014/main" id="{2CCD5602-B0D2-AA4C-D16C-ECA8A04712A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132" r="21578" b="1"/>
          <a:stretch/>
        </p:blipFill>
        <p:spPr>
          <a:xfrm>
            <a:off x="7817583" y="10"/>
            <a:ext cx="4374417" cy="6857990"/>
          </a:xfrm>
          <a:custGeom>
            <a:avLst/>
            <a:gdLst/>
            <a:ahLst/>
            <a:cxnLst/>
            <a:rect l="l" t="t" r="r" b="b"/>
            <a:pathLst>
              <a:path w="4374417" h="6858000">
                <a:moveTo>
                  <a:pt x="22719" y="0"/>
                </a:moveTo>
                <a:lnTo>
                  <a:pt x="4374417" y="0"/>
                </a:lnTo>
                <a:lnTo>
                  <a:pt x="4374417" y="6858000"/>
                </a:lnTo>
                <a:lnTo>
                  <a:pt x="0" y="6858000"/>
                </a:lnTo>
                <a:lnTo>
                  <a:pt x="6670" y="6845555"/>
                </a:lnTo>
                <a:cubicBezTo>
                  <a:pt x="495881" y="5886487"/>
                  <a:pt x="785588" y="4695963"/>
                  <a:pt x="785588" y="3406233"/>
                </a:cubicBezTo>
                <a:cubicBezTo>
                  <a:pt x="785588" y="2215714"/>
                  <a:pt x="538737" y="1109724"/>
                  <a:pt x="115983" y="192283"/>
                </a:cubicBezTo>
                <a:close/>
              </a:path>
            </a:pathLst>
          </a:custGeom>
        </p:spPr>
      </p:pic>
      <p:pic>
        <p:nvPicPr>
          <p:cNvPr id="7" name="Graphic 6" descr="Médical">
            <a:extLst>
              <a:ext uri="{FF2B5EF4-FFF2-40B4-BE49-F238E27FC236}">
                <a16:creationId xmlns="" xmlns:a16="http://schemas.microsoft.com/office/drawing/2014/main" id="{76B96D68-83C9-5279-8A02-ECFC92A2AC5E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96000" y="-187031"/>
            <a:ext cx="2160000" cy="2160000"/>
          </a:xfrm>
          <a:prstGeom prst="rect">
            <a:avLst/>
          </a:prstGeom>
        </p:spPr>
      </p:pic>
      <p:pic>
        <p:nvPicPr>
          <p:cNvPr id="6" name="Graphic 6" descr="Médical">
            <a:extLst>
              <a:ext uri="{FF2B5EF4-FFF2-40B4-BE49-F238E27FC236}">
                <a16:creationId xmlns="" xmlns:a16="http://schemas.microsoft.com/office/drawing/2014/main" id="{0EDB185E-9915-F626-0D73-8A0EB4E68D1D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4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241725" y="1529591"/>
            <a:ext cx="5768725" cy="5768725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="" xmlns:a16="http://schemas.microsoft.com/office/drawing/2014/main" id="{73FCE906-895E-4AB8-AD5B-2B5C1263C39B}"/>
              </a:ext>
            </a:extLst>
          </p:cNvPr>
          <p:cNvSpPr txBox="1"/>
          <p:nvPr/>
        </p:nvSpPr>
        <p:spPr>
          <a:xfrm>
            <a:off x="189432" y="2663598"/>
            <a:ext cx="9041654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000" lvl="8" indent="-342900" algn="just">
              <a:buFont typeface="Wingdings" pitchFamily="2" charset="2"/>
              <a:buChar char=""/>
            </a:pPr>
            <a:r>
              <a:rPr lang="fr-FR" sz="3200" b="1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Types de phrases à employer</a:t>
            </a:r>
          </a:p>
          <a:p>
            <a:pPr marL="0" lvl="8" algn="just"/>
            <a:r>
              <a:rPr lang="fr-FR" sz="3200" b="1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(exemple téléphonique)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fr-FR" sz="1400" b="1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just"/>
            <a:endParaRPr lang="fr-FR" sz="1400" b="1" kern="1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fr-FR" sz="2000" i="1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 Nous pourrons faire le lien avec votre médecin et l’ensemble des autres soignants autour de vous », </a:t>
            </a:r>
            <a:endParaRPr lang="fr-FR" sz="20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fr-FR" sz="2000" i="1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 Ce service est mandaté et pris en charge par la caisse d’assurance maladie et nous nous sommes aujourd’hui organisés pour le mettre à votre disposition », </a:t>
            </a:r>
            <a:endParaRPr lang="fr-FR" sz="20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fr-FR" sz="2000" i="1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 Ce service ne vous engage à rien si ce n’est de vous sentir mieux avec vos traitements et l’organisation autour de vos pathologies »,</a:t>
            </a:r>
            <a:endParaRPr lang="fr-FR" sz="20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fr-FR" sz="2000" i="1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 Vous pouvez arrêter à n’importe quel moment »,</a:t>
            </a:r>
            <a:endParaRPr lang="fr-FR" sz="20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fr-FR" sz="2000" i="1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 Vous choisissez le pharmacien que vous souhaitez », …</a:t>
            </a:r>
            <a:endParaRPr lang="fr-FR" sz="20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itre 1">
            <a:extLst>
              <a:ext uri="{FF2B5EF4-FFF2-40B4-BE49-F238E27FC236}">
                <a16:creationId xmlns="" xmlns:a16="http://schemas.microsoft.com/office/drawing/2014/main" id="{1D50188C-ADE6-4892-BC07-6E6B5CA2DA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3079" y="1753642"/>
            <a:ext cx="5308421" cy="611230"/>
          </a:xfrm>
        </p:spPr>
        <p:txBody>
          <a:bodyPr vert="horz" lIns="91440" tIns="45720" rIns="91440" bIns="45720" rtlCol="0">
            <a:noAutofit/>
          </a:bodyPr>
          <a:lstStyle/>
          <a:p>
            <a:pPr algn="l"/>
            <a:r>
              <a:rPr lang="fr-FR" sz="24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d. Prise de contact avec les patients</a:t>
            </a:r>
            <a:endParaRPr lang="en-US" sz="2400" i="1" kern="1200" dirty="0">
              <a:solidFill>
                <a:srgbClr val="FF0000"/>
              </a:solidFill>
            </a:endParaRPr>
          </a:p>
        </p:txBody>
      </p:sp>
      <p:sp>
        <p:nvSpPr>
          <p:cNvPr id="13" name="Titre 1">
            <a:extLst>
              <a:ext uri="{FF2B5EF4-FFF2-40B4-BE49-F238E27FC236}">
                <a16:creationId xmlns="" xmlns:a16="http://schemas.microsoft.com/office/drawing/2014/main" id="{37210C4F-80A7-4F60-9227-266A36F579F3}"/>
              </a:ext>
            </a:extLst>
          </p:cNvPr>
          <p:cNvSpPr txBox="1">
            <a:spLocks/>
          </p:cNvSpPr>
          <p:nvPr/>
        </p:nvSpPr>
        <p:spPr>
          <a:xfrm>
            <a:off x="173272" y="1237587"/>
            <a:ext cx="5308421" cy="61123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26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Modèle organisationnel</a:t>
            </a:r>
            <a:endParaRPr lang="en-US" sz="2600" i="1" dirty="0">
              <a:solidFill>
                <a:srgbClr val="FF0000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D3C0E62B-2600-451C-A09F-2C2A60285922}"/>
              </a:ext>
            </a:extLst>
          </p:cNvPr>
          <p:cNvSpPr/>
          <p:nvPr/>
        </p:nvSpPr>
        <p:spPr>
          <a:xfrm>
            <a:off x="182304" y="26104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600" b="1" dirty="0">
                <a:solidFill>
                  <a:srgbClr val="00B050"/>
                </a:solidFill>
              </a:rPr>
              <a:t>Mise </a:t>
            </a:r>
            <a:r>
              <a:rPr lang="en-US" sz="3600" b="1" dirty="0" err="1">
                <a:solidFill>
                  <a:srgbClr val="00B050"/>
                </a:solidFill>
              </a:rPr>
              <a:t>en</a:t>
            </a:r>
            <a:r>
              <a:rPr lang="en-US" sz="3600" b="1" dirty="0">
                <a:solidFill>
                  <a:srgbClr val="00B050"/>
                </a:solidFill>
              </a:rPr>
              <a:t> place </a:t>
            </a:r>
            <a:r>
              <a:rPr lang="en-US" sz="3600" b="1" dirty="0" err="1">
                <a:solidFill>
                  <a:srgbClr val="00B050"/>
                </a:solidFill>
              </a:rPr>
              <a:t>d’actes</a:t>
            </a:r>
            <a:r>
              <a:rPr lang="en-US" sz="3600" b="1" dirty="0">
                <a:solidFill>
                  <a:srgbClr val="00B050"/>
                </a:solidFill>
              </a:rPr>
              <a:t> </a:t>
            </a:r>
            <a:r>
              <a:rPr lang="en-US" sz="3600" b="1" dirty="0" err="1">
                <a:solidFill>
                  <a:srgbClr val="00B050"/>
                </a:solidFill>
              </a:rPr>
              <a:t>pharmaceutiques</a:t>
            </a:r>
            <a:r>
              <a:rPr lang="en-US" sz="3600" b="1" dirty="0">
                <a:solidFill>
                  <a:srgbClr val="00B050"/>
                </a:solidFill>
              </a:rPr>
              <a:t> à </a:t>
            </a:r>
            <a:r>
              <a:rPr lang="en-US" sz="3600" b="1" dirty="0" err="1">
                <a:solidFill>
                  <a:srgbClr val="00B050"/>
                </a:solidFill>
              </a:rPr>
              <a:t>l’officine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96189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="" xmlns:a16="http://schemas.microsoft.com/office/drawing/2014/main" id="{7BBD5B30-C741-4E67-AFD8-17917090ABC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 4" descr="Une image contenant horloge, cercle, Horloge murale, art&#10;&#10;Description générée automatiquement">
            <a:extLst>
              <a:ext uri="{FF2B5EF4-FFF2-40B4-BE49-F238E27FC236}">
                <a16:creationId xmlns="" xmlns:a16="http://schemas.microsoft.com/office/drawing/2014/main" id="{2CCD5602-B0D2-AA4C-D16C-ECA8A04712A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132" r="21578" b="1"/>
          <a:stretch/>
        </p:blipFill>
        <p:spPr>
          <a:xfrm>
            <a:off x="7817583" y="10"/>
            <a:ext cx="4374417" cy="6857990"/>
          </a:xfrm>
          <a:custGeom>
            <a:avLst/>
            <a:gdLst/>
            <a:ahLst/>
            <a:cxnLst/>
            <a:rect l="l" t="t" r="r" b="b"/>
            <a:pathLst>
              <a:path w="4374417" h="6858000">
                <a:moveTo>
                  <a:pt x="22719" y="0"/>
                </a:moveTo>
                <a:lnTo>
                  <a:pt x="4374417" y="0"/>
                </a:lnTo>
                <a:lnTo>
                  <a:pt x="4374417" y="6858000"/>
                </a:lnTo>
                <a:lnTo>
                  <a:pt x="0" y="6858000"/>
                </a:lnTo>
                <a:lnTo>
                  <a:pt x="6670" y="6845555"/>
                </a:lnTo>
                <a:cubicBezTo>
                  <a:pt x="495881" y="5886487"/>
                  <a:pt x="785588" y="4695963"/>
                  <a:pt x="785588" y="3406233"/>
                </a:cubicBezTo>
                <a:cubicBezTo>
                  <a:pt x="785588" y="2215714"/>
                  <a:pt x="538737" y="1109724"/>
                  <a:pt x="115983" y="192283"/>
                </a:cubicBezTo>
                <a:close/>
              </a:path>
            </a:pathLst>
          </a:custGeom>
        </p:spPr>
      </p:pic>
      <p:sp useBgFill="1">
        <p:nvSpPr>
          <p:cNvPr id="24" name="Freeform: Shape 23">
            <a:extLst>
              <a:ext uri="{FF2B5EF4-FFF2-40B4-BE49-F238E27FC236}">
                <a16:creationId xmlns="" xmlns:a16="http://schemas.microsoft.com/office/drawing/2014/main" id="{189BBEAA-BB93-4878-8C95-3C8AADE2E0C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4397136" cy="6858000"/>
          </a:xfrm>
          <a:custGeom>
            <a:avLst/>
            <a:gdLst>
              <a:gd name="connsiteX0" fmla="*/ 0 w 4397136"/>
              <a:gd name="connsiteY0" fmla="*/ 0 h 6858000"/>
              <a:gd name="connsiteX1" fmla="*/ 3599069 w 4397136"/>
              <a:gd name="connsiteY1" fmla="*/ 0 h 6858000"/>
              <a:gd name="connsiteX2" fmla="*/ 3634072 w 4397136"/>
              <a:gd name="connsiteY2" fmla="*/ 58977 h 6858000"/>
              <a:gd name="connsiteX3" fmla="*/ 4397136 w 4397136"/>
              <a:gd name="connsiteY3" fmla="*/ 3474189 h 6858000"/>
              <a:gd name="connsiteX4" fmla="*/ 3802221 w 4397136"/>
              <a:gd name="connsiteY4" fmla="*/ 6546415 h 6858000"/>
              <a:gd name="connsiteX5" fmla="*/ 3649466 w 4397136"/>
              <a:gd name="connsiteY5" fmla="*/ 6858000 h 6858000"/>
              <a:gd name="connsiteX6" fmla="*/ 0 w 439713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97136" h="6858000">
                <a:moveTo>
                  <a:pt x="0" y="0"/>
                </a:moveTo>
                <a:lnTo>
                  <a:pt x="3599069" y="0"/>
                </a:lnTo>
                <a:lnTo>
                  <a:pt x="3634072" y="58977"/>
                </a:lnTo>
                <a:cubicBezTo>
                  <a:pt x="4105532" y="933006"/>
                  <a:pt x="4397136" y="2140466"/>
                  <a:pt x="4397136" y="3474189"/>
                </a:cubicBezTo>
                <a:cubicBezTo>
                  <a:pt x="4397136" y="4641197"/>
                  <a:pt x="4173877" y="5711534"/>
                  <a:pt x="3802221" y="6546415"/>
                </a:cubicBezTo>
                <a:lnTo>
                  <a:pt x="3649466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26" name="Freeform: Shape 25">
            <a:extLst>
              <a:ext uri="{FF2B5EF4-FFF2-40B4-BE49-F238E27FC236}">
                <a16:creationId xmlns="" xmlns:a16="http://schemas.microsoft.com/office/drawing/2014/main" id="{D529C0C6-AAEB-4982-A9E6-BC6A8B2AEFB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4386504" cy="6858000"/>
          </a:xfrm>
          <a:custGeom>
            <a:avLst/>
            <a:gdLst>
              <a:gd name="connsiteX0" fmla="*/ 0 w 4386504"/>
              <a:gd name="connsiteY0" fmla="*/ 0 h 6858000"/>
              <a:gd name="connsiteX1" fmla="*/ 3588437 w 4386504"/>
              <a:gd name="connsiteY1" fmla="*/ 0 h 6858000"/>
              <a:gd name="connsiteX2" fmla="*/ 3623440 w 4386504"/>
              <a:gd name="connsiteY2" fmla="*/ 58977 h 6858000"/>
              <a:gd name="connsiteX3" fmla="*/ 4386504 w 4386504"/>
              <a:gd name="connsiteY3" fmla="*/ 3474189 h 6858000"/>
              <a:gd name="connsiteX4" fmla="*/ 3791589 w 4386504"/>
              <a:gd name="connsiteY4" fmla="*/ 6546415 h 6858000"/>
              <a:gd name="connsiteX5" fmla="*/ 3638834 w 4386504"/>
              <a:gd name="connsiteY5" fmla="*/ 6858000 h 6858000"/>
              <a:gd name="connsiteX6" fmla="*/ 0 w 438650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6504" h="6858000">
                <a:moveTo>
                  <a:pt x="0" y="0"/>
                </a:moveTo>
                <a:lnTo>
                  <a:pt x="3588437" y="0"/>
                </a:lnTo>
                <a:lnTo>
                  <a:pt x="3623440" y="58977"/>
                </a:lnTo>
                <a:cubicBezTo>
                  <a:pt x="4094900" y="933006"/>
                  <a:pt x="4386504" y="2140466"/>
                  <a:pt x="4386504" y="3474189"/>
                </a:cubicBezTo>
                <a:cubicBezTo>
                  <a:pt x="4386504" y="4641197"/>
                  <a:pt x="4163245" y="5711534"/>
                  <a:pt x="3791589" y="6546415"/>
                </a:cubicBezTo>
                <a:lnTo>
                  <a:pt x="3638834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="" xmlns:a16="http://schemas.microsoft.com/office/drawing/2014/main" id="{7C0B334E-66E0-442A-8306-19629EC2DC5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38912" y="4544568"/>
            <a:ext cx="341496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Graphic 6" descr="Médical">
            <a:extLst>
              <a:ext uri="{FF2B5EF4-FFF2-40B4-BE49-F238E27FC236}">
                <a16:creationId xmlns="" xmlns:a16="http://schemas.microsoft.com/office/drawing/2014/main" id="{76B96D68-83C9-5279-8A02-ECFC92A2AC5E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96000" y="-187031"/>
            <a:ext cx="2160000" cy="2160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35A0DD67-22C2-4E92-A564-1DD0F579A107}"/>
              </a:ext>
            </a:extLst>
          </p:cNvPr>
          <p:cNvSpPr/>
          <p:nvPr/>
        </p:nvSpPr>
        <p:spPr>
          <a:xfrm>
            <a:off x="182304" y="26104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600" b="1" dirty="0">
                <a:solidFill>
                  <a:srgbClr val="00B050"/>
                </a:solidFill>
              </a:rPr>
              <a:t>Mise </a:t>
            </a:r>
            <a:r>
              <a:rPr lang="en-US" sz="3600" b="1" dirty="0" err="1">
                <a:solidFill>
                  <a:srgbClr val="00B050"/>
                </a:solidFill>
              </a:rPr>
              <a:t>en</a:t>
            </a:r>
            <a:r>
              <a:rPr lang="en-US" sz="3600" b="1" dirty="0">
                <a:solidFill>
                  <a:srgbClr val="00B050"/>
                </a:solidFill>
              </a:rPr>
              <a:t> place </a:t>
            </a:r>
            <a:r>
              <a:rPr lang="en-US" sz="3600" b="1" dirty="0" err="1">
                <a:solidFill>
                  <a:srgbClr val="00B050"/>
                </a:solidFill>
              </a:rPr>
              <a:t>d’actes</a:t>
            </a:r>
            <a:r>
              <a:rPr lang="en-US" sz="3600" b="1" dirty="0">
                <a:solidFill>
                  <a:srgbClr val="00B050"/>
                </a:solidFill>
              </a:rPr>
              <a:t> </a:t>
            </a:r>
            <a:r>
              <a:rPr lang="en-US" sz="3600" b="1" dirty="0" err="1">
                <a:solidFill>
                  <a:srgbClr val="00B050"/>
                </a:solidFill>
              </a:rPr>
              <a:t>pharmaceutiques</a:t>
            </a:r>
            <a:r>
              <a:rPr lang="en-US" sz="3600" b="1" dirty="0">
                <a:solidFill>
                  <a:srgbClr val="00B050"/>
                </a:solidFill>
              </a:rPr>
              <a:t> à </a:t>
            </a:r>
            <a:r>
              <a:rPr lang="en-US" sz="3600" b="1" dirty="0" err="1">
                <a:solidFill>
                  <a:srgbClr val="00B050"/>
                </a:solidFill>
              </a:rPr>
              <a:t>l’officine</a:t>
            </a:r>
            <a:endParaRPr lang="en-US" sz="3600" dirty="0"/>
          </a:p>
        </p:txBody>
      </p:sp>
      <p:graphicFrame>
        <p:nvGraphicFramePr>
          <p:cNvPr id="13" name="Espace réservé du contenu 2">
            <a:extLst>
              <a:ext uri="{FF2B5EF4-FFF2-40B4-BE49-F238E27FC236}">
                <a16:creationId xmlns="" xmlns:a16="http://schemas.microsoft.com/office/drawing/2014/main" id="{5404B788-A15B-496D-82E9-150F21964AD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2664769"/>
              </p:ext>
            </p:extLst>
          </p:nvPr>
        </p:nvGraphicFramePr>
        <p:xfrm>
          <a:off x="550862" y="2205039"/>
          <a:ext cx="7442817" cy="45227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219377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 descr="Médical">
            <a:extLst>
              <a:ext uri="{FF2B5EF4-FFF2-40B4-BE49-F238E27FC236}">
                <a16:creationId xmlns="" xmlns:a16="http://schemas.microsoft.com/office/drawing/2014/main" id="{76B96D68-83C9-5279-8A02-ECFC92A2AC5E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96000" y="-187031"/>
            <a:ext cx="2160000" cy="2160000"/>
          </a:xfrm>
          <a:prstGeom prst="rect">
            <a:avLst/>
          </a:prstGeom>
        </p:spPr>
      </p:pic>
      <p:pic>
        <p:nvPicPr>
          <p:cNvPr id="6" name="Graphic 6" descr="Médical">
            <a:extLst>
              <a:ext uri="{FF2B5EF4-FFF2-40B4-BE49-F238E27FC236}">
                <a16:creationId xmlns="" xmlns:a16="http://schemas.microsoft.com/office/drawing/2014/main" id="{0EDB185E-9915-F626-0D73-8A0EB4E68D1D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4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241725" y="1529591"/>
            <a:ext cx="5768725" cy="5768725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="" xmlns:a16="http://schemas.microsoft.com/office/drawing/2014/main" id="{08D58AD9-00C9-4CBE-924C-F09495F99273}"/>
              </a:ext>
            </a:extLst>
          </p:cNvPr>
          <p:cNvSpPr txBox="1"/>
          <p:nvPr/>
        </p:nvSpPr>
        <p:spPr>
          <a:xfrm>
            <a:off x="287297" y="2562000"/>
            <a:ext cx="8169131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8" indent="-342900">
              <a:buFont typeface="Wingdings" pitchFamily="2" charset="2"/>
              <a:buChar char=""/>
            </a:pPr>
            <a:r>
              <a:rPr lang="fr-FR" sz="3200" b="1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 le patient accepte </a:t>
            </a:r>
          </a:p>
          <a:p>
            <a:pPr lvl="8"/>
            <a:endParaRPr lang="fr-FR" sz="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fr-FR" sz="20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Prise de RDV sur agenda</a:t>
            </a:r>
          </a:p>
          <a:p>
            <a:endParaRPr lang="fr-FR" sz="10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fr-FR" sz="20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Informer le patient que nous avons besoin de son consentement signé</a:t>
            </a:r>
          </a:p>
          <a:p>
            <a:endParaRPr lang="fr-FR" sz="10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fr-FR" sz="20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Penser à faire signer ce document lors du premier RDV. A scanner et implémenter dans la section documents de la fiche patient (LGO</a:t>
            </a:r>
            <a:r>
              <a:rPr lang="fr-FR" sz="2000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autres.)</a:t>
            </a:r>
            <a:endParaRPr lang="fr-FR" sz="20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sz="10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fr-FR" sz="20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Demander au patient d’apporter ses comptes rendus d’analyses biologiques et d’examens complémentaires pour les joindre à son dossier de suivi</a:t>
            </a:r>
            <a:endParaRPr lang="fr-FR" sz="1800" b="1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Titre 1">
            <a:extLst>
              <a:ext uri="{FF2B5EF4-FFF2-40B4-BE49-F238E27FC236}">
                <a16:creationId xmlns="" xmlns:a16="http://schemas.microsoft.com/office/drawing/2014/main" id="{4E5ECB8D-749F-4184-90B2-0D727CC7C1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3079" y="1753642"/>
            <a:ext cx="5308421" cy="611230"/>
          </a:xfrm>
        </p:spPr>
        <p:txBody>
          <a:bodyPr vert="horz" lIns="91440" tIns="45720" rIns="91440" bIns="45720" rtlCol="0">
            <a:noAutofit/>
          </a:bodyPr>
          <a:lstStyle/>
          <a:p>
            <a:pPr algn="l"/>
            <a:r>
              <a:rPr lang="fr-FR" sz="24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d. Prise de contact avec les patients</a:t>
            </a:r>
            <a:endParaRPr lang="en-US" sz="2400" i="1" kern="1200" dirty="0">
              <a:solidFill>
                <a:srgbClr val="FF0000"/>
              </a:solidFill>
            </a:endParaRPr>
          </a:p>
        </p:txBody>
      </p:sp>
      <p:sp>
        <p:nvSpPr>
          <p:cNvPr id="14" name="Titre 1">
            <a:extLst>
              <a:ext uri="{FF2B5EF4-FFF2-40B4-BE49-F238E27FC236}">
                <a16:creationId xmlns="" xmlns:a16="http://schemas.microsoft.com/office/drawing/2014/main" id="{BE906D93-375D-49E4-AD40-A55300BAA8DB}"/>
              </a:ext>
            </a:extLst>
          </p:cNvPr>
          <p:cNvSpPr txBox="1">
            <a:spLocks/>
          </p:cNvSpPr>
          <p:nvPr/>
        </p:nvSpPr>
        <p:spPr>
          <a:xfrm>
            <a:off x="173272" y="1237587"/>
            <a:ext cx="5308421" cy="61123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26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Modèle organisationnel</a:t>
            </a:r>
            <a:endParaRPr lang="en-US" sz="2600" i="1" dirty="0">
              <a:solidFill>
                <a:srgbClr val="FF0000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B0B23E04-7EDC-42CA-B4CE-650FB1C4849D}"/>
              </a:ext>
            </a:extLst>
          </p:cNvPr>
          <p:cNvSpPr/>
          <p:nvPr/>
        </p:nvSpPr>
        <p:spPr>
          <a:xfrm>
            <a:off x="182304" y="26104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600" b="1" dirty="0">
                <a:solidFill>
                  <a:srgbClr val="00B050"/>
                </a:solidFill>
              </a:rPr>
              <a:t>Mise </a:t>
            </a:r>
            <a:r>
              <a:rPr lang="en-US" sz="3600" b="1" dirty="0" err="1">
                <a:solidFill>
                  <a:srgbClr val="00B050"/>
                </a:solidFill>
              </a:rPr>
              <a:t>en</a:t>
            </a:r>
            <a:r>
              <a:rPr lang="en-US" sz="3600" b="1" dirty="0">
                <a:solidFill>
                  <a:srgbClr val="00B050"/>
                </a:solidFill>
              </a:rPr>
              <a:t> place </a:t>
            </a:r>
            <a:r>
              <a:rPr lang="en-US" sz="3600" b="1" dirty="0" err="1">
                <a:solidFill>
                  <a:srgbClr val="00B050"/>
                </a:solidFill>
              </a:rPr>
              <a:t>d’actes</a:t>
            </a:r>
            <a:r>
              <a:rPr lang="en-US" sz="3600" b="1" dirty="0">
                <a:solidFill>
                  <a:srgbClr val="00B050"/>
                </a:solidFill>
              </a:rPr>
              <a:t> </a:t>
            </a:r>
            <a:r>
              <a:rPr lang="en-US" sz="3600" b="1" dirty="0" err="1">
                <a:solidFill>
                  <a:srgbClr val="00B050"/>
                </a:solidFill>
              </a:rPr>
              <a:t>pharmaceutiques</a:t>
            </a:r>
            <a:r>
              <a:rPr lang="en-US" sz="3600" b="1" dirty="0">
                <a:solidFill>
                  <a:srgbClr val="00B050"/>
                </a:solidFill>
              </a:rPr>
              <a:t> à </a:t>
            </a:r>
            <a:r>
              <a:rPr lang="en-US" sz="3600" b="1" dirty="0" err="1">
                <a:solidFill>
                  <a:srgbClr val="00B050"/>
                </a:solidFill>
              </a:rPr>
              <a:t>l’officine</a:t>
            </a:r>
            <a:endParaRPr lang="en-US" sz="3600" dirty="0"/>
          </a:p>
        </p:txBody>
      </p:sp>
      <p:pic>
        <p:nvPicPr>
          <p:cNvPr id="2" name="Image 1" descr="Une image contenant horloge, cercle, Horloge murale, art&#10;&#10;Description générée automatiquement">
            <a:extLst>
              <a:ext uri="{FF2B5EF4-FFF2-40B4-BE49-F238E27FC236}">
                <a16:creationId xmlns="" xmlns:a16="http://schemas.microsoft.com/office/drawing/2014/main" id="{A2C0DB1A-D432-7600-9F9F-3CC7EF3DDAF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2132" r="21578" b="1"/>
          <a:stretch/>
        </p:blipFill>
        <p:spPr>
          <a:xfrm>
            <a:off x="7817583" y="10"/>
            <a:ext cx="4374417" cy="6857990"/>
          </a:xfrm>
          <a:custGeom>
            <a:avLst/>
            <a:gdLst/>
            <a:ahLst/>
            <a:cxnLst/>
            <a:rect l="l" t="t" r="r" b="b"/>
            <a:pathLst>
              <a:path w="4374417" h="6858000">
                <a:moveTo>
                  <a:pt x="22719" y="0"/>
                </a:moveTo>
                <a:lnTo>
                  <a:pt x="4374417" y="0"/>
                </a:lnTo>
                <a:lnTo>
                  <a:pt x="4374417" y="6858000"/>
                </a:lnTo>
                <a:lnTo>
                  <a:pt x="0" y="6858000"/>
                </a:lnTo>
                <a:lnTo>
                  <a:pt x="6670" y="6845555"/>
                </a:lnTo>
                <a:cubicBezTo>
                  <a:pt x="495881" y="5886487"/>
                  <a:pt x="785588" y="4695963"/>
                  <a:pt x="785588" y="3406233"/>
                </a:cubicBezTo>
                <a:cubicBezTo>
                  <a:pt x="785588" y="2215714"/>
                  <a:pt x="538737" y="1109724"/>
                  <a:pt x="115983" y="192283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924228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horloge, cercle, Horloge murale, art&#10;&#10;Description générée automatiquement">
            <a:extLst>
              <a:ext uri="{FF2B5EF4-FFF2-40B4-BE49-F238E27FC236}">
                <a16:creationId xmlns="" xmlns:a16="http://schemas.microsoft.com/office/drawing/2014/main" id="{2CCD5602-B0D2-AA4C-D16C-ECA8A04712A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132" r="21578" b="1"/>
          <a:stretch/>
        </p:blipFill>
        <p:spPr>
          <a:xfrm>
            <a:off x="7817583" y="10"/>
            <a:ext cx="4374417" cy="6857990"/>
          </a:xfrm>
          <a:custGeom>
            <a:avLst/>
            <a:gdLst/>
            <a:ahLst/>
            <a:cxnLst/>
            <a:rect l="l" t="t" r="r" b="b"/>
            <a:pathLst>
              <a:path w="4374417" h="6858000">
                <a:moveTo>
                  <a:pt x="22719" y="0"/>
                </a:moveTo>
                <a:lnTo>
                  <a:pt x="4374417" y="0"/>
                </a:lnTo>
                <a:lnTo>
                  <a:pt x="4374417" y="6858000"/>
                </a:lnTo>
                <a:lnTo>
                  <a:pt x="0" y="6858000"/>
                </a:lnTo>
                <a:lnTo>
                  <a:pt x="6670" y="6845555"/>
                </a:lnTo>
                <a:cubicBezTo>
                  <a:pt x="495881" y="5886487"/>
                  <a:pt x="785588" y="4695963"/>
                  <a:pt x="785588" y="3406233"/>
                </a:cubicBezTo>
                <a:cubicBezTo>
                  <a:pt x="785588" y="2215714"/>
                  <a:pt x="538737" y="1109724"/>
                  <a:pt x="115983" y="192283"/>
                </a:cubicBezTo>
                <a:close/>
              </a:path>
            </a:pathLst>
          </a:custGeom>
        </p:spPr>
      </p:pic>
      <p:pic>
        <p:nvPicPr>
          <p:cNvPr id="7" name="Graphic 6" descr="Médical">
            <a:extLst>
              <a:ext uri="{FF2B5EF4-FFF2-40B4-BE49-F238E27FC236}">
                <a16:creationId xmlns="" xmlns:a16="http://schemas.microsoft.com/office/drawing/2014/main" id="{76B96D68-83C9-5279-8A02-ECFC92A2AC5E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96000" y="-187031"/>
            <a:ext cx="2160000" cy="2160000"/>
          </a:xfrm>
          <a:prstGeom prst="rect">
            <a:avLst/>
          </a:prstGeom>
        </p:spPr>
      </p:pic>
      <p:pic>
        <p:nvPicPr>
          <p:cNvPr id="6" name="Graphic 6" descr="Médical">
            <a:extLst>
              <a:ext uri="{FF2B5EF4-FFF2-40B4-BE49-F238E27FC236}">
                <a16:creationId xmlns="" xmlns:a16="http://schemas.microsoft.com/office/drawing/2014/main" id="{0EDB185E-9915-F626-0D73-8A0EB4E68D1D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4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241725" y="1529591"/>
            <a:ext cx="5768725" cy="5768725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="" xmlns:a16="http://schemas.microsoft.com/office/drawing/2014/main" id="{8F752B99-D5E5-4192-BA95-40BA23887AB7}"/>
              </a:ext>
            </a:extLst>
          </p:cNvPr>
          <p:cNvSpPr txBox="1"/>
          <p:nvPr/>
        </p:nvSpPr>
        <p:spPr>
          <a:xfrm>
            <a:off x="478197" y="2296243"/>
            <a:ext cx="764004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00" b="1" kern="100" dirty="0">
                <a:solidFill>
                  <a:srgbClr val="ED7D3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</a:p>
          <a:p>
            <a:r>
              <a:rPr lang="fr-FR" sz="2800" b="1" kern="100" dirty="0">
                <a:solidFill>
                  <a:srgbClr val="ED7D3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Rendu attendu pour le RETEX</a:t>
            </a:r>
            <a:endParaRPr lang="fr-FR" sz="2800" b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="" xmlns:a16="http://schemas.microsoft.com/office/drawing/2014/main" id="{A6093B9F-8A59-4A78-B5F6-86F530F0B7A8}"/>
              </a:ext>
            </a:extLst>
          </p:cNvPr>
          <p:cNvSpPr txBox="1"/>
          <p:nvPr/>
        </p:nvSpPr>
        <p:spPr>
          <a:xfrm>
            <a:off x="232713" y="3618369"/>
            <a:ext cx="884711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kern="100" dirty="0">
                <a:solidFill>
                  <a:srgbClr val="ED7D3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1. Décrire les modalités de prise de contact (comptoir, téléphone, bilan de prévention…..) auprès des patients pour les convaincre de réaliser un BPM.</a:t>
            </a:r>
          </a:p>
          <a:p>
            <a:r>
              <a:rPr lang="fr-FR" sz="2000" b="1" kern="100" dirty="0">
                <a:solidFill>
                  <a:srgbClr val="ED7D3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r>
              <a:rPr lang="fr-FR" sz="2000" b="1" kern="100" dirty="0">
                <a:solidFill>
                  <a:srgbClr val="ED7D3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2. Décrire les difficultés et les facilités rencontrées en fonction du type de modalité de prise de contact.</a:t>
            </a:r>
          </a:p>
          <a:p>
            <a:endParaRPr lang="fr-FR" sz="2000" b="1" kern="100" dirty="0">
              <a:solidFill>
                <a:srgbClr val="ED7D3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FR" sz="2000" b="1" kern="100" dirty="0">
                <a:solidFill>
                  <a:srgbClr val="ED7D3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3. Expliquer/Justifier le choix de ces modalités de prise de contact (points forts et points faibles) et faire une analyse réflexive (réflexion avec prise de recul à postériori) du choix de ces modalités de prise de contact.</a:t>
            </a:r>
          </a:p>
        </p:txBody>
      </p:sp>
      <p:sp>
        <p:nvSpPr>
          <p:cNvPr id="12" name="Titre 1">
            <a:extLst>
              <a:ext uri="{FF2B5EF4-FFF2-40B4-BE49-F238E27FC236}">
                <a16:creationId xmlns="" xmlns:a16="http://schemas.microsoft.com/office/drawing/2014/main" id="{23F3958F-0FF1-4E76-9404-5D3E01983F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3079" y="1753642"/>
            <a:ext cx="5308421" cy="611230"/>
          </a:xfrm>
        </p:spPr>
        <p:txBody>
          <a:bodyPr vert="horz" lIns="91440" tIns="45720" rIns="91440" bIns="45720" rtlCol="0">
            <a:noAutofit/>
          </a:bodyPr>
          <a:lstStyle/>
          <a:p>
            <a:pPr algn="l"/>
            <a:r>
              <a:rPr lang="fr-FR" sz="24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d. Prise de contact avec les patients</a:t>
            </a:r>
            <a:endParaRPr lang="en-US" sz="2400" i="1" kern="1200" dirty="0">
              <a:solidFill>
                <a:srgbClr val="FF0000"/>
              </a:solidFill>
            </a:endParaRPr>
          </a:p>
        </p:txBody>
      </p:sp>
      <p:sp>
        <p:nvSpPr>
          <p:cNvPr id="14" name="Titre 1">
            <a:extLst>
              <a:ext uri="{FF2B5EF4-FFF2-40B4-BE49-F238E27FC236}">
                <a16:creationId xmlns="" xmlns:a16="http://schemas.microsoft.com/office/drawing/2014/main" id="{7F4001F5-037B-496A-9E36-EF03E688395E}"/>
              </a:ext>
            </a:extLst>
          </p:cNvPr>
          <p:cNvSpPr txBox="1">
            <a:spLocks/>
          </p:cNvSpPr>
          <p:nvPr/>
        </p:nvSpPr>
        <p:spPr>
          <a:xfrm>
            <a:off x="173272" y="1237587"/>
            <a:ext cx="5308421" cy="61123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26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Modèle organisationnel</a:t>
            </a:r>
            <a:endParaRPr lang="en-US" sz="2600" i="1" dirty="0">
              <a:solidFill>
                <a:srgbClr val="FF0000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CB96AE2C-BC5D-429E-8B28-D3548EE74FD7}"/>
              </a:ext>
            </a:extLst>
          </p:cNvPr>
          <p:cNvSpPr/>
          <p:nvPr/>
        </p:nvSpPr>
        <p:spPr>
          <a:xfrm>
            <a:off x="182304" y="26104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600" b="1" dirty="0">
                <a:solidFill>
                  <a:srgbClr val="00B050"/>
                </a:solidFill>
              </a:rPr>
              <a:t>Mise </a:t>
            </a:r>
            <a:r>
              <a:rPr lang="en-US" sz="3600" b="1" dirty="0" err="1">
                <a:solidFill>
                  <a:srgbClr val="00B050"/>
                </a:solidFill>
              </a:rPr>
              <a:t>en</a:t>
            </a:r>
            <a:r>
              <a:rPr lang="en-US" sz="3600" b="1" dirty="0">
                <a:solidFill>
                  <a:srgbClr val="00B050"/>
                </a:solidFill>
              </a:rPr>
              <a:t> place </a:t>
            </a:r>
            <a:r>
              <a:rPr lang="en-US" sz="3600" b="1" dirty="0" err="1">
                <a:solidFill>
                  <a:srgbClr val="00B050"/>
                </a:solidFill>
              </a:rPr>
              <a:t>d’actes</a:t>
            </a:r>
            <a:r>
              <a:rPr lang="en-US" sz="3600" b="1" dirty="0">
                <a:solidFill>
                  <a:srgbClr val="00B050"/>
                </a:solidFill>
              </a:rPr>
              <a:t> </a:t>
            </a:r>
            <a:r>
              <a:rPr lang="en-US" sz="3600" b="1" dirty="0" err="1">
                <a:solidFill>
                  <a:srgbClr val="00B050"/>
                </a:solidFill>
              </a:rPr>
              <a:t>pharmaceutiques</a:t>
            </a:r>
            <a:r>
              <a:rPr lang="en-US" sz="3600" b="1" dirty="0">
                <a:solidFill>
                  <a:srgbClr val="00B050"/>
                </a:solidFill>
              </a:rPr>
              <a:t> à </a:t>
            </a:r>
            <a:r>
              <a:rPr lang="en-US" sz="3600" b="1" dirty="0" err="1">
                <a:solidFill>
                  <a:srgbClr val="00B050"/>
                </a:solidFill>
              </a:rPr>
              <a:t>l’officine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91262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6E5E6FA1-8C07-6BB3-502D-5F27F49AA5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6" descr="Médical">
            <a:extLst>
              <a:ext uri="{FF2B5EF4-FFF2-40B4-BE49-F238E27FC236}">
                <a16:creationId xmlns="" xmlns:a16="http://schemas.microsoft.com/office/drawing/2014/main" id="{BC597EE6-A200-27B5-8476-0735D380DBB4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096000" y="-187031"/>
            <a:ext cx="2160000" cy="2160000"/>
          </a:xfrm>
          <a:prstGeom prst="rect">
            <a:avLst/>
          </a:prstGeom>
        </p:spPr>
      </p:pic>
      <p:pic>
        <p:nvPicPr>
          <p:cNvPr id="5" name="Image 4" descr="Une image contenant horloge, cercle, Horloge murale, art&#10;&#10;Description générée automatiquement">
            <a:extLst>
              <a:ext uri="{FF2B5EF4-FFF2-40B4-BE49-F238E27FC236}">
                <a16:creationId xmlns="" xmlns:a16="http://schemas.microsoft.com/office/drawing/2014/main" id="{E6BA27B6-442D-71DB-7036-0726527AAB9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132" r="21578" b="1"/>
          <a:stretch/>
        </p:blipFill>
        <p:spPr>
          <a:xfrm>
            <a:off x="7817583" y="10"/>
            <a:ext cx="4374417" cy="6857990"/>
          </a:xfrm>
          <a:custGeom>
            <a:avLst/>
            <a:gdLst/>
            <a:ahLst/>
            <a:cxnLst/>
            <a:rect l="l" t="t" r="r" b="b"/>
            <a:pathLst>
              <a:path w="4374417" h="6858000">
                <a:moveTo>
                  <a:pt x="22719" y="0"/>
                </a:moveTo>
                <a:lnTo>
                  <a:pt x="4374417" y="0"/>
                </a:lnTo>
                <a:lnTo>
                  <a:pt x="4374417" y="6858000"/>
                </a:lnTo>
                <a:lnTo>
                  <a:pt x="0" y="6858000"/>
                </a:lnTo>
                <a:lnTo>
                  <a:pt x="6670" y="6845555"/>
                </a:lnTo>
                <a:cubicBezTo>
                  <a:pt x="495881" y="5886487"/>
                  <a:pt x="785588" y="4695963"/>
                  <a:pt x="785588" y="3406233"/>
                </a:cubicBezTo>
                <a:cubicBezTo>
                  <a:pt x="785588" y="2215714"/>
                  <a:pt x="538737" y="1109724"/>
                  <a:pt x="115983" y="192283"/>
                </a:cubicBezTo>
                <a:close/>
              </a:path>
            </a:pathLst>
          </a:custGeom>
        </p:spPr>
      </p:pic>
      <p:pic>
        <p:nvPicPr>
          <p:cNvPr id="7" name="Graphic 6" descr="Médical">
            <a:extLst>
              <a:ext uri="{FF2B5EF4-FFF2-40B4-BE49-F238E27FC236}">
                <a16:creationId xmlns="" xmlns:a16="http://schemas.microsoft.com/office/drawing/2014/main" id="{754C1E1F-0681-69D8-9608-BE81C99BBF0F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096000" y="-187031"/>
            <a:ext cx="2160000" cy="2160000"/>
          </a:xfrm>
          <a:prstGeom prst="rect">
            <a:avLst/>
          </a:prstGeom>
        </p:spPr>
      </p:pic>
      <p:sp>
        <p:nvSpPr>
          <p:cNvPr id="16" name="Titre 1">
            <a:extLst>
              <a:ext uri="{FF2B5EF4-FFF2-40B4-BE49-F238E27FC236}">
                <a16:creationId xmlns="" xmlns:a16="http://schemas.microsoft.com/office/drawing/2014/main" id="{750B4FA5-1E46-BFDB-CD90-9B15B41344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3079" y="1753642"/>
            <a:ext cx="5308421" cy="611230"/>
          </a:xfrm>
        </p:spPr>
        <p:txBody>
          <a:bodyPr vert="horz" lIns="91440" tIns="45720" rIns="91440" bIns="45720" rtlCol="0">
            <a:noAutofit/>
          </a:bodyPr>
          <a:lstStyle/>
          <a:p>
            <a:pPr algn="l"/>
            <a:r>
              <a:rPr lang="fr-FR" sz="24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e. Réalisation BPM</a:t>
            </a:r>
            <a:endParaRPr lang="en-US" sz="2400" i="1" kern="1200" dirty="0">
              <a:solidFill>
                <a:srgbClr val="FF0000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="" xmlns:a16="http://schemas.microsoft.com/office/drawing/2014/main" id="{8C3F5E65-A734-A660-EB38-B0B7BE05A9AF}"/>
              </a:ext>
            </a:extLst>
          </p:cNvPr>
          <p:cNvSpPr txBox="1"/>
          <p:nvPr/>
        </p:nvSpPr>
        <p:spPr>
          <a:xfrm>
            <a:off x="238422" y="2561445"/>
            <a:ext cx="671836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8"/>
            <a:r>
              <a:rPr lang="fr-FR" sz="2000" b="1" kern="1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Ressources d’autoformation:</a:t>
            </a:r>
            <a:endParaRPr lang="fr-FR" sz="2000" b="1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8"/>
            <a:r>
              <a:rPr lang="fr-FR" sz="1600" kern="100" dirty="0">
                <a:latin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https://www.omeditpacacorse.fr/bon-usage-pharmacie-clinique/</a:t>
            </a:r>
            <a:endParaRPr lang="fr-FR" sz="16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84EBD39B-DE52-B8C8-5FAA-80203F2A126E}"/>
              </a:ext>
            </a:extLst>
          </p:cNvPr>
          <p:cNvSpPr/>
          <p:nvPr/>
        </p:nvSpPr>
        <p:spPr>
          <a:xfrm>
            <a:off x="182304" y="26104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600" b="1" dirty="0">
                <a:solidFill>
                  <a:srgbClr val="00B050"/>
                </a:solidFill>
              </a:rPr>
              <a:t>Mise </a:t>
            </a:r>
            <a:r>
              <a:rPr lang="en-US" sz="3600" b="1" dirty="0" err="1">
                <a:solidFill>
                  <a:srgbClr val="00B050"/>
                </a:solidFill>
              </a:rPr>
              <a:t>en</a:t>
            </a:r>
            <a:r>
              <a:rPr lang="en-US" sz="3600" b="1" dirty="0">
                <a:solidFill>
                  <a:srgbClr val="00B050"/>
                </a:solidFill>
              </a:rPr>
              <a:t> place </a:t>
            </a:r>
            <a:r>
              <a:rPr lang="en-US" sz="3600" b="1" dirty="0" err="1">
                <a:solidFill>
                  <a:srgbClr val="00B050"/>
                </a:solidFill>
              </a:rPr>
              <a:t>d’actes</a:t>
            </a:r>
            <a:r>
              <a:rPr lang="en-US" sz="3600" b="1" dirty="0">
                <a:solidFill>
                  <a:srgbClr val="00B050"/>
                </a:solidFill>
              </a:rPr>
              <a:t> </a:t>
            </a:r>
            <a:r>
              <a:rPr lang="en-US" sz="3600" b="1" dirty="0" err="1">
                <a:solidFill>
                  <a:srgbClr val="00B050"/>
                </a:solidFill>
              </a:rPr>
              <a:t>pharmaceutiques</a:t>
            </a:r>
            <a:r>
              <a:rPr lang="en-US" sz="3600" b="1" dirty="0">
                <a:solidFill>
                  <a:srgbClr val="00B050"/>
                </a:solidFill>
              </a:rPr>
              <a:t> à </a:t>
            </a:r>
            <a:r>
              <a:rPr lang="en-US" sz="3600" b="1" dirty="0" err="1">
                <a:solidFill>
                  <a:srgbClr val="00B050"/>
                </a:solidFill>
              </a:rPr>
              <a:t>l’officine</a:t>
            </a:r>
            <a:endParaRPr lang="en-US" sz="3600" dirty="0"/>
          </a:p>
        </p:txBody>
      </p:sp>
      <p:pic>
        <p:nvPicPr>
          <p:cNvPr id="2" name="Image 1">
            <a:extLst>
              <a:ext uri="{FF2B5EF4-FFF2-40B4-BE49-F238E27FC236}">
                <a16:creationId xmlns="" xmlns:a16="http://schemas.microsoft.com/office/drawing/2014/main" id="{BAA20D8F-5AF5-8289-796B-FD2539A3FC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75451" y="200338"/>
            <a:ext cx="6168089" cy="6457323"/>
          </a:xfrm>
          <a:prstGeom prst="rect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</p:pic>
      <p:sp>
        <p:nvSpPr>
          <p:cNvPr id="3" name="Titre 1">
            <a:extLst>
              <a:ext uri="{FF2B5EF4-FFF2-40B4-BE49-F238E27FC236}">
                <a16:creationId xmlns="" xmlns:a16="http://schemas.microsoft.com/office/drawing/2014/main" id="{17495166-4802-A22A-83C4-DE849FAC8101}"/>
              </a:ext>
            </a:extLst>
          </p:cNvPr>
          <p:cNvSpPr txBox="1">
            <a:spLocks/>
          </p:cNvSpPr>
          <p:nvPr/>
        </p:nvSpPr>
        <p:spPr>
          <a:xfrm>
            <a:off x="173272" y="1237587"/>
            <a:ext cx="5308421" cy="61123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26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Modèle organisationnel</a:t>
            </a:r>
            <a:endParaRPr lang="en-US" sz="26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9555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6E5E6FA1-8C07-6BB3-502D-5F27F49AA5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6" descr="Médical">
            <a:extLst>
              <a:ext uri="{FF2B5EF4-FFF2-40B4-BE49-F238E27FC236}">
                <a16:creationId xmlns="" xmlns:a16="http://schemas.microsoft.com/office/drawing/2014/main" id="{BC597EE6-A200-27B5-8476-0735D380DBB4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96000" y="-187031"/>
            <a:ext cx="2160000" cy="2160000"/>
          </a:xfrm>
          <a:prstGeom prst="rect">
            <a:avLst/>
          </a:prstGeom>
        </p:spPr>
      </p:pic>
      <p:pic>
        <p:nvPicPr>
          <p:cNvPr id="5" name="Image 4" descr="Une image contenant horloge, cercle, Horloge murale, art&#10;&#10;Description générée automatiquement">
            <a:extLst>
              <a:ext uri="{FF2B5EF4-FFF2-40B4-BE49-F238E27FC236}">
                <a16:creationId xmlns="" xmlns:a16="http://schemas.microsoft.com/office/drawing/2014/main" id="{E6BA27B6-442D-71DB-7036-0726527AAB9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2132" r="21578" b="1"/>
          <a:stretch/>
        </p:blipFill>
        <p:spPr>
          <a:xfrm>
            <a:off x="7817583" y="10"/>
            <a:ext cx="4374417" cy="6857990"/>
          </a:xfrm>
          <a:custGeom>
            <a:avLst/>
            <a:gdLst/>
            <a:ahLst/>
            <a:cxnLst/>
            <a:rect l="l" t="t" r="r" b="b"/>
            <a:pathLst>
              <a:path w="4374417" h="6858000">
                <a:moveTo>
                  <a:pt x="22719" y="0"/>
                </a:moveTo>
                <a:lnTo>
                  <a:pt x="4374417" y="0"/>
                </a:lnTo>
                <a:lnTo>
                  <a:pt x="4374417" y="6858000"/>
                </a:lnTo>
                <a:lnTo>
                  <a:pt x="0" y="6858000"/>
                </a:lnTo>
                <a:lnTo>
                  <a:pt x="6670" y="6845555"/>
                </a:lnTo>
                <a:cubicBezTo>
                  <a:pt x="495881" y="5886487"/>
                  <a:pt x="785588" y="4695963"/>
                  <a:pt x="785588" y="3406233"/>
                </a:cubicBezTo>
                <a:cubicBezTo>
                  <a:pt x="785588" y="2215714"/>
                  <a:pt x="538737" y="1109724"/>
                  <a:pt x="115983" y="192283"/>
                </a:cubicBezTo>
                <a:close/>
              </a:path>
            </a:pathLst>
          </a:custGeom>
        </p:spPr>
      </p:pic>
      <p:pic>
        <p:nvPicPr>
          <p:cNvPr id="7" name="Graphic 6" descr="Médical">
            <a:extLst>
              <a:ext uri="{FF2B5EF4-FFF2-40B4-BE49-F238E27FC236}">
                <a16:creationId xmlns="" xmlns:a16="http://schemas.microsoft.com/office/drawing/2014/main" id="{754C1E1F-0681-69D8-9608-BE81C99BBF0F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96000" y="-187031"/>
            <a:ext cx="2160000" cy="2160000"/>
          </a:xfrm>
          <a:prstGeom prst="rect">
            <a:avLst/>
          </a:prstGeom>
        </p:spPr>
      </p:pic>
      <p:sp>
        <p:nvSpPr>
          <p:cNvPr id="16" name="Titre 1">
            <a:extLst>
              <a:ext uri="{FF2B5EF4-FFF2-40B4-BE49-F238E27FC236}">
                <a16:creationId xmlns="" xmlns:a16="http://schemas.microsoft.com/office/drawing/2014/main" id="{750B4FA5-1E46-BFDB-CD90-9B15B41344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3079" y="1753642"/>
            <a:ext cx="5308421" cy="611230"/>
          </a:xfrm>
        </p:spPr>
        <p:txBody>
          <a:bodyPr vert="horz" lIns="91440" tIns="45720" rIns="91440" bIns="45720" rtlCol="0">
            <a:noAutofit/>
          </a:bodyPr>
          <a:lstStyle/>
          <a:p>
            <a:pPr algn="l"/>
            <a:r>
              <a:rPr lang="fr-FR" sz="24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e. Réalisation BPM</a:t>
            </a:r>
            <a:endParaRPr lang="en-US" sz="2400" i="1" kern="1200" dirty="0">
              <a:solidFill>
                <a:srgbClr val="FF0000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="" xmlns:a16="http://schemas.microsoft.com/office/drawing/2014/main" id="{8C3F5E65-A734-A660-EB38-B0B7BE05A9AF}"/>
              </a:ext>
            </a:extLst>
          </p:cNvPr>
          <p:cNvSpPr txBox="1"/>
          <p:nvPr/>
        </p:nvSpPr>
        <p:spPr>
          <a:xfrm>
            <a:off x="238422" y="2561445"/>
            <a:ext cx="671836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8"/>
            <a:r>
              <a:rPr lang="fr-FR" sz="2000" b="1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Rappel méthodologique</a:t>
            </a:r>
            <a:r>
              <a:rPr lang="fr-FR" sz="2000" b="1" kern="1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fr-FR" sz="2000" b="1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84EBD39B-DE52-B8C8-5FAA-80203F2A126E}"/>
              </a:ext>
            </a:extLst>
          </p:cNvPr>
          <p:cNvSpPr/>
          <p:nvPr/>
        </p:nvSpPr>
        <p:spPr>
          <a:xfrm>
            <a:off x="182304" y="26104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600" b="1" dirty="0">
                <a:solidFill>
                  <a:srgbClr val="00B050"/>
                </a:solidFill>
              </a:rPr>
              <a:t>Mise </a:t>
            </a:r>
            <a:r>
              <a:rPr lang="en-US" sz="3600" b="1" dirty="0" err="1">
                <a:solidFill>
                  <a:srgbClr val="00B050"/>
                </a:solidFill>
              </a:rPr>
              <a:t>en</a:t>
            </a:r>
            <a:r>
              <a:rPr lang="en-US" sz="3600" b="1" dirty="0">
                <a:solidFill>
                  <a:srgbClr val="00B050"/>
                </a:solidFill>
              </a:rPr>
              <a:t> place </a:t>
            </a:r>
            <a:r>
              <a:rPr lang="en-US" sz="3600" b="1" dirty="0" err="1">
                <a:solidFill>
                  <a:srgbClr val="00B050"/>
                </a:solidFill>
              </a:rPr>
              <a:t>d’actes</a:t>
            </a:r>
            <a:r>
              <a:rPr lang="en-US" sz="3600" b="1" dirty="0">
                <a:solidFill>
                  <a:srgbClr val="00B050"/>
                </a:solidFill>
              </a:rPr>
              <a:t> </a:t>
            </a:r>
            <a:r>
              <a:rPr lang="en-US" sz="3600" b="1" dirty="0" err="1">
                <a:solidFill>
                  <a:srgbClr val="00B050"/>
                </a:solidFill>
              </a:rPr>
              <a:t>pharmaceutiques</a:t>
            </a:r>
            <a:r>
              <a:rPr lang="en-US" sz="3600" b="1" dirty="0">
                <a:solidFill>
                  <a:srgbClr val="00B050"/>
                </a:solidFill>
              </a:rPr>
              <a:t> à </a:t>
            </a:r>
            <a:r>
              <a:rPr lang="en-US" sz="3600" b="1" dirty="0" err="1">
                <a:solidFill>
                  <a:srgbClr val="00B050"/>
                </a:solidFill>
              </a:rPr>
              <a:t>l’officine</a:t>
            </a:r>
            <a:endParaRPr lang="en-US" sz="3600" dirty="0"/>
          </a:p>
        </p:txBody>
      </p:sp>
      <p:sp>
        <p:nvSpPr>
          <p:cNvPr id="3" name="Titre 1">
            <a:extLst>
              <a:ext uri="{FF2B5EF4-FFF2-40B4-BE49-F238E27FC236}">
                <a16:creationId xmlns="" xmlns:a16="http://schemas.microsoft.com/office/drawing/2014/main" id="{17495166-4802-A22A-83C4-DE849FAC8101}"/>
              </a:ext>
            </a:extLst>
          </p:cNvPr>
          <p:cNvSpPr txBox="1">
            <a:spLocks/>
          </p:cNvSpPr>
          <p:nvPr/>
        </p:nvSpPr>
        <p:spPr>
          <a:xfrm>
            <a:off x="173272" y="1237587"/>
            <a:ext cx="5308421" cy="61123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26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Modèle organisationnel</a:t>
            </a:r>
            <a:endParaRPr lang="en-US" sz="2600" i="1" dirty="0">
              <a:solidFill>
                <a:srgbClr val="FF0000"/>
              </a:solidFill>
            </a:endParaRPr>
          </a:p>
        </p:txBody>
      </p:sp>
      <p:sp>
        <p:nvSpPr>
          <p:cNvPr id="6" name="AutoShape 2" descr="https://mail.univ-amu.fr/owa/service.svc/s/GetFileAttachment?id=AAMkADhhYzg4OThkLTdkMDctNGQzNy1iODA0LTRmZjA2YWViY2VjNABGAAAAAADUcwablj7TR4qRiGvubKjLBwCjlhVMeBX4QYBasC7RpAI6AAAAAAEMAACjlhVMeBX4QYBasC7RpAI6AAiPG%2BI4AAABEgAQAFmd3lcJqp9Mn9QTZRwbyhg%3D&amp;X-OWA-CANARY=tiEiBQ7dVEyg0PwtdxqvpQA0Xfp1St0IqeZvo6p-MqaCRd-GC7Q63jG2EEJEQ4gcvMS4Sm3tuV8.&amp;isImagePreview=Tru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7" t="2465" r="10891"/>
          <a:stretch/>
        </p:blipFill>
        <p:spPr>
          <a:xfrm>
            <a:off x="5959347" y="46121"/>
            <a:ext cx="5073445" cy="6688956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8502773" y="6688630"/>
            <a:ext cx="197842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b="1" dirty="0" smtClean="0"/>
              <a:t>Source: réseau REIPO-URPS Occitanie</a:t>
            </a:r>
            <a:endParaRPr lang="fr-FR" sz="900" b="1" dirty="0"/>
          </a:p>
        </p:txBody>
      </p:sp>
    </p:spTree>
    <p:extLst>
      <p:ext uri="{BB962C8B-B14F-4D97-AF65-F5344CB8AC3E}">
        <p14:creationId xmlns:p14="http://schemas.microsoft.com/office/powerpoint/2010/main" val="7455429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95373B70-D963-8595-2355-E033AFA335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horloge, cercle, Horloge murale, art&#10;&#10;Description générée automatiquement">
            <a:extLst>
              <a:ext uri="{FF2B5EF4-FFF2-40B4-BE49-F238E27FC236}">
                <a16:creationId xmlns="" xmlns:a16="http://schemas.microsoft.com/office/drawing/2014/main" id="{6A6BD7C9-DE8C-27BD-6B36-12BA7ACEDF9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132" r="21578" b="1"/>
          <a:stretch/>
        </p:blipFill>
        <p:spPr>
          <a:xfrm>
            <a:off x="7817583" y="10"/>
            <a:ext cx="4374417" cy="6857990"/>
          </a:xfrm>
          <a:custGeom>
            <a:avLst/>
            <a:gdLst/>
            <a:ahLst/>
            <a:cxnLst/>
            <a:rect l="l" t="t" r="r" b="b"/>
            <a:pathLst>
              <a:path w="4374417" h="6858000">
                <a:moveTo>
                  <a:pt x="22719" y="0"/>
                </a:moveTo>
                <a:lnTo>
                  <a:pt x="4374417" y="0"/>
                </a:lnTo>
                <a:lnTo>
                  <a:pt x="4374417" y="6858000"/>
                </a:lnTo>
                <a:lnTo>
                  <a:pt x="0" y="6858000"/>
                </a:lnTo>
                <a:lnTo>
                  <a:pt x="6670" y="6845555"/>
                </a:lnTo>
                <a:cubicBezTo>
                  <a:pt x="495881" y="5886487"/>
                  <a:pt x="785588" y="4695963"/>
                  <a:pt x="785588" y="3406233"/>
                </a:cubicBezTo>
                <a:cubicBezTo>
                  <a:pt x="785588" y="2215714"/>
                  <a:pt x="538737" y="1109724"/>
                  <a:pt x="115983" y="192283"/>
                </a:cubicBezTo>
                <a:close/>
              </a:path>
            </a:pathLst>
          </a:custGeom>
        </p:spPr>
      </p:pic>
      <p:pic>
        <p:nvPicPr>
          <p:cNvPr id="7" name="Graphic 6" descr="Médical">
            <a:extLst>
              <a:ext uri="{FF2B5EF4-FFF2-40B4-BE49-F238E27FC236}">
                <a16:creationId xmlns="" xmlns:a16="http://schemas.microsoft.com/office/drawing/2014/main" id="{442C9EC9-5DB0-0041-3400-85D3639678FF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96000" y="-187031"/>
            <a:ext cx="2160000" cy="2160000"/>
          </a:xfrm>
          <a:prstGeom prst="rect">
            <a:avLst/>
          </a:prstGeom>
        </p:spPr>
      </p:pic>
      <p:sp>
        <p:nvSpPr>
          <p:cNvPr id="16" name="Titre 1">
            <a:extLst>
              <a:ext uri="{FF2B5EF4-FFF2-40B4-BE49-F238E27FC236}">
                <a16:creationId xmlns="" xmlns:a16="http://schemas.microsoft.com/office/drawing/2014/main" id="{4BC073B9-1C97-2FA1-2B63-ED1E6AECFB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3079" y="1753642"/>
            <a:ext cx="5308421" cy="611230"/>
          </a:xfrm>
        </p:spPr>
        <p:txBody>
          <a:bodyPr vert="horz" lIns="91440" tIns="45720" rIns="91440" bIns="45720" rtlCol="0">
            <a:noAutofit/>
          </a:bodyPr>
          <a:lstStyle/>
          <a:p>
            <a:pPr algn="l"/>
            <a:r>
              <a:rPr lang="fr-FR" sz="24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e. Réalisation BPM</a:t>
            </a:r>
            <a:endParaRPr lang="en-US" sz="2400" i="1" kern="1200" dirty="0">
              <a:solidFill>
                <a:srgbClr val="FF000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3ACBC3A5-E802-571F-50AF-DD7DB62CFAE8}"/>
              </a:ext>
            </a:extLst>
          </p:cNvPr>
          <p:cNvSpPr/>
          <p:nvPr/>
        </p:nvSpPr>
        <p:spPr>
          <a:xfrm>
            <a:off x="182304" y="26104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600" b="1" dirty="0">
                <a:solidFill>
                  <a:srgbClr val="00B050"/>
                </a:solidFill>
              </a:rPr>
              <a:t>Mise </a:t>
            </a:r>
            <a:r>
              <a:rPr lang="en-US" sz="3600" b="1" dirty="0" err="1">
                <a:solidFill>
                  <a:srgbClr val="00B050"/>
                </a:solidFill>
              </a:rPr>
              <a:t>en</a:t>
            </a:r>
            <a:r>
              <a:rPr lang="en-US" sz="3600" b="1" dirty="0">
                <a:solidFill>
                  <a:srgbClr val="00B050"/>
                </a:solidFill>
              </a:rPr>
              <a:t> place </a:t>
            </a:r>
            <a:r>
              <a:rPr lang="en-US" sz="3600" b="1" dirty="0" err="1">
                <a:solidFill>
                  <a:srgbClr val="00B050"/>
                </a:solidFill>
              </a:rPr>
              <a:t>d’actes</a:t>
            </a:r>
            <a:r>
              <a:rPr lang="en-US" sz="3600" b="1" dirty="0">
                <a:solidFill>
                  <a:srgbClr val="00B050"/>
                </a:solidFill>
              </a:rPr>
              <a:t> </a:t>
            </a:r>
            <a:r>
              <a:rPr lang="en-US" sz="3600" b="1" dirty="0" err="1">
                <a:solidFill>
                  <a:srgbClr val="00B050"/>
                </a:solidFill>
              </a:rPr>
              <a:t>pharmaceutiques</a:t>
            </a:r>
            <a:r>
              <a:rPr lang="en-US" sz="3600" b="1" dirty="0">
                <a:solidFill>
                  <a:srgbClr val="00B050"/>
                </a:solidFill>
              </a:rPr>
              <a:t> à </a:t>
            </a:r>
            <a:r>
              <a:rPr lang="en-US" sz="3600" b="1" dirty="0" err="1">
                <a:solidFill>
                  <a:srgbClr val="00B050"/>
                </a:solidFill>
              </a:rPr>
              <a:t>l’officine</a:t>
            </a:r>
            <a:endParaRPr lang="en-US" sz="3600" dirty="0"/>
          </a:p>
        </p:txBody>
      </p:sp>
      <p:sp>
        <p:nvSpPr>
          <p:cNvPr id="3" name="ZoneTexte 2">
            <a:extLst>
              <a:ext uri="{FF2B5EF4-FFF2-40B4-BE49-F238E27FC236}">
                <a16:creationId xmlns="" xmlns:a16="http://schemas.microsoft.com/office/drawing/2014/main" id="{9568684C-4AD4-2DF4-296D-E6A63CAAB1A1}"/>
              </a:ext>
            </a:extLst>
          </p:cNvPr>
          <p:cNvSpPr txBox="1"/>
          <p:nvPr/>
        </p:nvSpPr>
        <p:spPr>
          <a:xfrm>
            <a:off x="238422" y="2322886"/>
            <a:ext cx="671836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8"/>
            <a:r>
              <a:rPr lang="fr-FR" sz="16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Identification des prescriptions inappropriées: </a:t>
            </a:r>
          </a:p>
        </p:txBody>
      </p:sp>
      <p:graphicFrame>
        <p:nvGraphicFramePr>
          <p:cNvPr id="8" name="Tableau 7">
            <a:extLst>
              <a:ext uri="{FF2B5EF4-FFF2-40B4-BE49-F238E27FC236}">
                <a16:creationId xmlns="" xmlns:a16="http://schemas.microsoft.com/office/drawing/2014/main" id="{7E29B182-78AE-F982-3E2D-20D18B5B50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4762879"/>
              </p:ext>
            </p:extLst>
          </p:nvPr>
        </p:nvGraphicFramePr>
        <p:xfrm>
          <a:off x="547147" y="2639406"/>
          <a:ext cx="6939515" cy="4069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5036">
                  <a:extLst>
                    <a:ext uri="{9D8B030D-6E8A-4147-A177-3AD203B41FA5}">
                      <a16:colId xmlns="" xmlns:a16="http://schemas.microsoft.com/office/drawing/2014/main" val="2032809390"/>
                    </a:ext>
                  </a:extLst>
                </a:gridCol>
                <a:gridCol w="4754479">
                  <a:extLst>
                    <a:ext uri="{9D8B030D-6E8A-4147-A177-3AD203B41FA5}">
                      <a16:colId xmlns="" xmlns:a16="http://schemas.microsoft.com/office/drawing/2014/main" val="11169238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1600" dirty="0"/>
                        <a:t>Objectif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outils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282127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600" b="1" dirty="0"/>
                        <a:t>Monographies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Base de données publique des médicaments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1910713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600" b="1" dirty="0"/>
                        <a:t>Prescriptions inappropriées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PIM Check</a:t>
                      </a:r>
                    </a:p>
                    <a:p>
                      <a:r>
                        <a:rPr lang="fr-FR" sz="1600" dirty="0"/>
                        <a:t>Start/STOPP</a:t>
                      </a:r>
                    </a:p>
                    <a:p>
                      <a:r>
                        <a:rPr lang="fr-FR" sz="1600" dirty="0"/>
                        <a:t>REMEDI[e]S</a:t>
                      </a:r>
                    </a:p>
                    <a:p>
                      <a:r>
                        <a:rPr lang="fr-FR" sz="1600" i="0" dirty="0"/>
                        <a:t>Guide PAPA (prescription adaptée personne âgée)</a:t>
                      </a:r>
                    </a:p>
                    <a:p>
                      <a:r>
                        <a:rPr lang="fr-FR" sz="1600" i="0" dirty="0" err="1"/>
                        <a:t>Deprescribing.org</a:t>
                      </a:r>
                      <a:r>
                        <a:rPr lang="fr-FR" sz="1600" i="0" dirty="0"/>
                        <a:t> (algorithmes)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i="0" dirty="0" err="1"/>
                        <a:t>ThinkCascades</a:t>
                      </a:r>
                      <a:endParaRPr lang="fr-FR" sz="1600" i="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5656332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600" b="1" dirty="0"/>
                        <a:t>Interactions médicamenteuses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ANSM – Thésaurus des interactions médicamenteuses</a:t>
                      </a:r>
                    </a:p>
                    <a:p>
                      <a:r>
                        <a:rPr lang="fr-FR" sz="1600" dirty="0"/>
                        <a:t>Thériaque</a:t>
                      </a:r>
                    </a:p>
                    <a:p>
                      <a:r>
                        <a:rPr lang="fr-FR" sz="1600" dirty="0"/>
                        <a:t>HEDRINE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791758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600" b="1" dirty="0"/>
                        <a:t>Adaptation posologies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GPR (fonction rénale)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13219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600" b="1" dirty="0">
                          <a:latin typeface="+mn-lt"/>
                        </a:rPr>
                        <a:t>Score de charge anticholinergique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12529"/>
                          </a:solidFill>
                          <a:effectLst/>
                          <a:latin typeface="+mn-lt"/>
                        </a:rPr>
                        <a:t>EI anticholinergiques centraux : échelle ACB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12529"/>
                          </a:solidFill>
                          <a:effectLst/>
                          <a:latin typeface="+mn-lt"/>
                        </a:rPr>
                        <a:t>EI anticholinergiques périphériques : échelle CIA</a:t>
                      </a:r>
                      <a:endParaRPr lang="fr-FR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18371504"/>
                  </a:ext>
                </a:extLst>
              </a:tr>
            </a:tbl>
          </a:graphicData>
        </a:graphic>
      </p:graphicFrame>
      <p:sp>
        <p:nvSpPr>
          <p:cNvPr id="2" name="Titre 1">
            <a:extLst>
              <a:ext uri="{FF2B5EF4-FFF2-40B4-BE49-F238E27FC236}">
                <a16:creationId xmlns="" xmlns:a16="http://schemas.microsoft.com/office/drawing/2014/main" id="{B6D81574-727A-229E-6276-E0D9AEBCB96B}"/>
              </a:ext>
            </a:extLst>
          </p:cNvPr>
          <p:cNvSpPr txBox="1">
            <a:spLocks/>
          </p:cNvSpPr>
          <p:nvPr/>
        </p:nvSpPr>
        <p:spPr>
          <a:xfrm>
            <a:off x="173272" y="1237587"/>
            <a:ext cx="5308421" cy="61123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26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Modèle organisationnel</a:t>
            </a:r>
            <a:endParaRPr lang="en-US" sz="26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51080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phic 6" descr="Médical">
            <a:extLst>
              <a:ext uri="{FF2B5EF4-FFF2-40B4-BE49-F238E27FC236}">
                <a16:creationId xmlns="" xmlns:a16="http://schemas.microsoft.com/office/drawing/2014/main" id="{A44CB778-7EAE-0725-DF45-1FDF791A3A21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096000" y="-187031"/>
            <a:ext cx="2160000" cy="2160000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="" xmlns:a16="http://schemas.microsoft.com/office/drawing/2014/main" id="{D31F750F-DE83-EED9-1375-9180423CA5E8}"/>
              </a:ext>
            </a:extLst>
          </p:cNvPr>
          <p:cNvSpPr txBox="1"/>
          <p:nvPr/>
        </p:nvSpPr>
        <p:spPr>
          <a:xfrm>
            <a:off x="281360" y="399244"/>
            <a:ext cx="2686050" cy="52322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chemeClr val="bg1"/>
                </a:solidFill>
              </a:rPr>
              <a:t>REMEDI[e]S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="" xmlns:a16="http://schemas.microsoft.com/office/drawing/2014/main" id="{33C9E150-E8E7-8882-BC01-A7D58B47AF84}"/>
              </a:ext>
            </a:extLst>
          </p:cNvPr>
          <p:cNvSpPr txBox="1"/>
          <p:nvPr/>
        </p:nvSpPr>
        <p:spPr>
          <a:xfrm>
            <a:off x="711018" y="6089424"/>
            <a:ext cx="85490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/>
              <a:t>https://</a:t>
            </a:r>
            <a:r>
              <a:rPr lang="fr-FR" dirty="0" err="1"/>
              <a:t>www.omedit-normandie.fr</a:t>
            </a:r>
            <a:r>
              <a:rPr lang="fr-FR" dirty="0"/>
              <a:t>/media-files/36249/</a:t>
            </a:r>
            <a:r>
              <a:rPr lang="fr-FR" dirty="0" err="1"/>
              <a:t>remedies</a:t>
            </a:r>
            <a:r>
              <a:rPr lang="fr-FR" dirty="0"/>
              <a:t>-pour-</a:t>
            </a:r>
            <a:r>
              <a:rPr lang="fr-FR" dirty="0" err="1"/>
              <a:t>diffu.pdf</a:t>
            </a:r>
            <a:endParaRPr lang="fr-FR" dirty="0"/>
          </a:p>
        </p:txBody>
      </p:sp>
      <p:pic>
        <p:nvPicPr>
          <p:cNvPr id="6" name="Image 5" descr="Une image contenant horloge, cercle, Horloge murale, art&#10;&#10;Description générée automatiquement">
            <a:extLst>
              <a:ext uri="{FF2B5EF4-FFF2-40B4-BE49-F238E27FC236}">
                <a16:creationId xmlns="" xmlns:a16="http://schemas.microsoft.com/office/drawing/2014/main" id="{8F0444CE-91B2-26FB-27B2-EDA47911C9E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132" r="21578" b="1"/>
          <a:stretch/>
        </p:blipFill>
        <p:spPr>
          <a:xfrm>
            <a:off x="7817583" y="10"/>
            <a:ext cx="4374417" cy="6857990"/>
          </a:xfrm>
          <a:custGeom>
            <a:avLst/>
            <a:gdLst/>
            <a:ahLst/>
            <a:cxnLst/>
            <a:rect l="l" t="t" r="r" b="b"/>
            <a:pathLst>
              <a:path w="4374417" h="6858000">
                <a:moveTo>
                  <a:pt x="22719" y="0"/>
                </a:moveTo>
                <a:lnTo>
                  <a:pt x="4374417" y="0"/>
                </a:lnTo>
                <a:lnTo>
                  <a:pt x="4374417" y="6858000"/>
                </a:lnTo>
                <a:lnTo>
                  <a:pt x="0" y="6858000"/>
                </a:lnTo>
                <a:lnTo>
                  <a:pt x="6670" y="6845555"/>
                </a:lnTo>
                <a:cubicBezTo>
                  <a:pt x="495881" y="5886487"/>
                  <a:pt x="785588" y="4695963"/>
                  <a:pt x="785588" y="3406233"/>
                </a:cubicBezTo>
                <a:cubicBezTo>
                  <a:pt x="785588" y="2215714"/>
                  <a:pt x="538737" y="1109724"/>
                  <a:pt x="115983" y="192283"/>
                </a:cubicBezTo>
                <a:close/>
              </a:path>
            </a:pathLst>
          </a:custGeom>
        </p:spPr>
      </p:pic>
      <p:pic>
        <p:nvPicPr>
          <p:cNvPr id="4" name="Image 3">
            <a:extLst>
              <a:ext uri="{FF2B5EF4-FFF2-40B4-BE49-F238E27FC236}">
                <a16:creationId xmlns="" xmlns:a16="http://schemas.microsoft.com/office/drawing/2014/main" id="{565D7B9A-7657-6EC6-DEA6-7F53D78D48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838" y="1057400"/>
            <a:ext cx="9082522" cy="386692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3934BB87-E8DB-8EAE-48BF-10AEC91AEA0B}"/>
              </a:ext>
            </a:extLst>
          </p:cNvPr>
          <p:cNvSpPr/>
          <p:nvPr/>
        </p:nvSpPr>
        <p:spPr>
          <a:xfrm>
            <a:off x="611866" y="5244030"/>
            <a:ext cx="8405870" cy="135507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Version francophone: </a:t>
            </a:r>
          </a:p>
          <a:p>
            <a:pPr algn="ctr"/>
            <a:r>
              <a:rPr lang="fr-FR" b="1" dirty="0"/>
              <a:t>https://www.omedit-normandie.fr/media-files/36249/remedies-pour-diffus.pdf</a:t>
            </a:r>
          </a:p>
          <a:p>
            <a:pPr algn="ctr"/>
            <a:endParaRPr lang="fr-FR" sz="1000" dirty="0" smtClean="0">
              <a:ln>
                <a:solidFill>
                  <a:schemeClr val="bg1"/>
                </a:solidFill>
              </a:ln>
            </a:endParaRPr>
          </a:p>
          <a:p>
            <a:pPr algn="ctr"/>
            <a:r>
              <a:rPr lang="fr-FR" sz="1000" dirty="0" smtClean="0">
                <a:ln>
                  <a:solidFill>
                    <a:schemeClr val="bg1"/>
                  </a:solidFill>
                </a:ln>
              </a:rPr>
              <a:t>(</a:t>
            </a:r>
            <a:r>
              <a:rPr lang="fr-FR" sz="1000" dirty="0">
                <a:ln>
                  <a:solidFill>
                    <a:schemeClr val="bg1"/>
                  </a:solidFill>
                </a:ln>
              </a:rPr>
              <a:t>consultée le 26/11/2024)</a:t>
            </a:r>
          </a:p>
        </p:txBody>
      </p:sp>
    </p:spTree>
    <p:extLst>
      <p:ext uri="{BB962C8B-B14F-4D97-AF65-F5344CB8AC3E}">
        <p14:creationId xmlns:p14="http://schemas.microsoft.com/office/powerpoint/2010/main" val="11633053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6" descr="Médical">
            <a:extLst>
              <a:ext uri="{FF2B5EF4-FFF2-40B4-BE49-F238E27FC236}">
                <a16:creationId xmlns="" xmlns:a16="http://schemas.microsoft.com/office/drawing/2014/main" id="{712090AB-7BEF-FB5E-9467-A5D72D3F6BFA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096000" y="-187031"/>
            <a:ext cx="2160000" cy="2160000"/>
          </a:xfrm>
          <a:prstGeom prst="rect">
            <a:avLst/>
          </a:prstGeom>
        </p:spPr>
      </p:pic>
      <p:pic>
        <p:nvPicPr>
          <p:cNvPr id="10" name="Image 9" descr="Une image contenant horloge, cercle, Horloge murale, art&#10;&#10;Description générée automatiquement">
            <a:extLst>
              <a:ext uri="{FF2B5EF4-FFF2-40B4-BE49-F238E27FC236}">
                <a16:creationId xmlns="" xmlns:a16="http://schemas.microsoft.com/office/drawing/2014/main" id="{736947BF-CA1A-B3DF-3F5D-F887D64EC2C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132" r="21578" b="1"/>
          <a:stretch/>
        </p:blipFill>
        <p:spPr>
          <a:xfrm>
            <a:off x="7817583" y="10"/>
            <a:ext cx="4374417" cy="6857990"/>
          </a:xfrm>
          <a:custGeom>
            <a:avLst/>
            <a:gdLst/>
            <a:ahLst/>
            <a:cxnLst/>
            <a:rect l="l" t="t" r="r" b="b"/>
            <a:pathLst>
              <a:path w="4374417" h="6858000">
                <a:moveTo>
                  <a:pt x="22719" y="0"/>
                </a:moveTo>
                <a:lnTo>
                  <a:pt x="4374417" y="0"/>
                </a:lnTo>
                <a:lnTo>
                  <a:pt x="4374417" y="6858000"/>
                </a:lnTo>
                <a:lnTo>
                  <a:pt x="0" y="6858000"/>
                </a:lnTo>
                <a:lnTo>
                  <a:pt x="6670" y="6845555"/>
                </a:lnTo>
                <a:cubicBezTo>
                  <a:pt x="495881" y="5886487"/>
                  <a:pt x="785588" y="4695963"/>
                  <a:pt x="785588" y="3406233"/>
                </a:cubicBezTo>
                <a:cubicBezTo>
                  <a:pt x="785588" y="2215714"/>
                  <a:pt x="538737" y="1109724"/>
                  <a:pt x="115983" y="192283"/>
                </a:cubicBezTo>
                <a:close/>
              </a:path>
            </a:pathLst>
          </a:custGeom>
        </p:spPr>
      </p:pic>
      <p:sp>
        <p:nvSpPr>
          <p:cNvPr id="4" name="ZoneTexte 3">
            <a:extLst>
              <a:ext uri="{FF2B5EF4-FFF2-40B4-BE49-F238E27FC236}">
                <a16:creationId xmlns="" xmlns:a16="http://schemas.microsoft.com/office/drawing/2014/main" id="{15299909-9AA3-CF2D-9491-F47C772B3C23}"/>
              </a:ext>
            </a:extLst>
          </p:cNvPr>
          <p:cNvSpPr txBox="1"/>
          <p:nvPr/>
        </p:nvSpPr>
        <p:spPr>
          <a:xfrm>
            <a:off x="351698" y="399244"/>
            <a:ext cx="4175393" cy="52322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chemeClr val="bg1"/>
                </a:solidFill>
              </a:rPr>
              <a:t>START and STOPP V3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="" xmlns:a16="http://schemas.microsoft.com/office/drawing/2014/main" id="{91C59C32-6C35-F5B9-8687-127B9AB577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7833" y="1311008"/>
            <a:ext cx="8996622" cy="372861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1DA84C1B-D49A-A2B7-D1D1-E1B866DACBBF}"/>
              </a:ext>
            </a:extLst>
          </p:cNvPr>
          <p:cNvSpPr/>
          <p:nvPr/>
        </p:nvSpPr>
        <p:spPr>
          <a:xfrm>
            <a:off x="682204" y="5244030"/>
            <a:ext cx="8405870" cy="135507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ln>
                  <a:solidFill>
                    <a:schemeClr val="bg1"/>
                  </a:solidFill>
                </a:ln>
              </a:rPr>
              <a:t>Version francophone: </a:t>
            </a:r>
          </a:p>
          <a:p>
            <a:pPr algn="ctr"/>
            <a:r>
              <a:rPr lang="fr-FR" sz="2400" b="1" u="sng" dirty="0"/>
              <a:t>http://</a:t>
            </a:r>
            <a:r>
              <a:rPr lang="fr-FR" sz="2400" b="1" u="sng" dirty="0" err="1"/>
              <a:t>stoppstart.free.fr</a:t>
            </a:r>
            <a:r>
              <a:rPr lang="fr-FR" sz="2400" b="1" u="sng" dirty="0"/>
              <a:t>/v3/</a:t>
            </a:r>
          </a:p>
          <a:p>
            <a:pPr algn="ctr"/>
            <a:r>
              <a:rPr lang="fr-FR" sz="1000" dirty="0">
                <a:ln>
                  <a:solidFill>
                    <a:schemeClr val="bg1"/>
                  </a:solidFill>
                </a:ln>
              </a:rPr>
              <a:t>(consultée le 26/11/2024)</a:t>
            </a:r>
          </a:p>
        </p:txBody>
      </p:sp>
    </p:spTree>
    <p:extLst>
      <p:ext uri="{BB962C8B-B14F-4D97-AF65-F5344CB8AC3E}">
        <p14:creationId xmlns:p14="http://schemas.microsoft.com/office/powerpoint/2010/main" val="78816096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890958" y="399244"/>
            <a:ext cx="2686050" cy="52322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chemeClr val="bg1"/>
                </a:solidFill>
              </a:rPr>
              <a:t>Guidelines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1194361" y="976899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/>
              <a:t>Methods</a:t>
            </a:r>
            <a:r>
              <a:rPr lang="fr-FR" b="1" dirty="0"/>
              <a:t>: </a:t>
            </a:r>
            <a:endParaRPr lang="en-US" b="1" dirty="0"/>
          </a:p>
        </p:txBody>
      </p:sp>
      <p:sp>
        <p:nvSpPr>
          <p:cNvPr id="6" name="Rectangle 5"/>
          <p:cNvSpPr/>
          <p:nvPr/>
        </p:nvSpPr>
        <p:spPr>
          <a:xfrm>
            <a:off x="2505630" y="958376"/>
            <a:ext cx="732730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2"/>
              </a:rPr>
              <a:t>Methodology for Developing </a:t>
            </a:r>
            <a:r>
              <a:rPr lang="en-US" sz="1400" b="1" dirty="0" err="1">
                <a:hlinkClick r:id="rId2"/>
              </a:rPr>
              <a:t>Deprescribing</a:t>
            </a:r>
            <a:r>
              <a:rPr lang="en-US" sz="1400" dirty="0">
                <a:hlinkClick r:id="rId2"/>
              </a:rPr>
              <a:t> </a:t>
            </a:r>
            <a:r>
              <a:rPr lang="en-US" sz="1400" b="1" dirty="0">
                <a:hlinkClick r:id="rId2"/>
              </a:rPr>
              <a:t>Guidelines</a:t>
            </a:r>
            <a:r>
              <a:rPr lang="en-US" sz="1400" dirty="0">
                <a:hlinkClick r:id="rId2"/>
              </a:rPr>
              <a:t>: Using Evidence and GRADE to Guide Recommendations for </a:t>
            </a:r>
            <a:r>
              <a:rPr lang="en-US" sz="1400" b="1" dirty="0" err="1">
                <a:hlinkClick r:id="rId2"/>
              </a:rPr>
              <a:t>Deprescribing</a:t>
            </a:r>
            <a:r>
              <a:rPr lang="en-US" sz="1400" dirty="0">
                <a:hlinkClick r:id="rId2"/>
              </a:rPr>
              <a:t>.</a:t>
            </a:r>
            <a:endParaRPr lang="en-US" sz="1400" dirty="0"/>
          </a:p>
          <a:p>
            <a:r>
              <a:rPr lang="en-US" sz="1400" dirty="0"/>
              <a:t>Farrell B, </a:t>
            </a:r>
            <a:r>
              <a:rPr lang="en-US" sz="1400" dirty="0" err="1"/>
              <a:t>Pottie</a:t>
            </a:r>
            <a:r>
              <a:rPr lang="en-US" sz="1400" dirty="0"/>
              <a:t> K, Rojas-Fernandez CH, </a:t>
            </a:r>
            <a:r>
              <a:rPr lang="en-US" sz="1400" dirty="0" err="1"/>
              <a:t>Bjerre</a:t>
            </a:r>
            <a:r>
              <a:rPr lang="en-US" sz="1400" dirty="0"/>
              <a:t> LM, Thompson W, Welch V.</a:t>
            </a:r>
          </a:p>
          <a:p>
            <a:r>
              <a:rPr lang="en-US" sz="1400" dirty="0" err="1"/>
              <a:t>PLoS</a:t>
            </a:r>
            <a:r>
              <a:rPr lang="en-US" sz="1400" dirty="0"/>
              <a:t> One. 2016 Aug 12;11(8):e0161248.</a:t>
            </a:r>
          </a:p>
        </p:txBody>
      </p:sp>
      <p:pic>
        <p:nvPicPr>
          <p:cNvPr id="320" name="Image 3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1291" y="1912483"/>
            <a:ext cx="3895530" cy="3011972"/>
          </a:xfrm>
          <a:prstGeom prst="rect">
            <a:avLst/>
          </a:prstGeom>
        </p:spPr>
      </p:pic>
      <p:sp>
        <p:nvSpPr>
          <p:cNvPr id="321" name="ZoneTexte 320"/>
          <p:cNvSpPr txBox="1"/>
          <p:nvPr/>
        </p:nvSpPr>
        <p:spPr>
          <a:xfrm>
            <a:off x="6169283" y="1912482"/>
            <a:ext cx="32435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FR" sz="1600" dirty="0"/>
              <a:t>Inhibiteurs de la pompe à proton</a:t>
            </a:r>
          </a:p>
          <a:p>
            <a:pPr marL="285750" indent="-285750">
              <a:buFontTx/>
              <a:buChar char="-"/>
            </a:pPr>
            <a:r>
              <a:rPr lang="fr-FR" sz="1600" dirty="0" err="1"/>
              <a:t>Benzodiazepine</a:t>
            </a:r>
            <a:r>
              <a:rPr lang="fr-FR" sz="1600" dirty="0"/>
              <a:t> et « Z » </a:t>
            </a:r>
            <a:r>
              <a:rPr lang="fr-FR" sz="1600" dirty="0" err="1"/>
              <a:t>drugs</a:t>
            </a:r>
            <a:endParaRPr lang="fr-FR" sz="1600" dirty="0"/>
          </a:p>
          <a:p>
            <a:pPr marL="285750" indent="-285750">
              <a:buFontTx/>
              <a:buChar char="-"/>
            </a:pPr>
            <a:r>
              <a:rPr lang="fr-FR" sz="1600" dirty="0"/>
              <a:t>Antipsychotiques</a:t>
            </a:r>
          </a:p>
          <a:p>
            <a:pPr marL="285750" indent="-285750">
              <a:buFontTx/>
              <a:buChar char="-"/>
            </a:pPr>
            <a:r>
              <a:rPr lang="fr-FR" sz="1600" dirty="0"/>
              <a:t>Antidiabétiques oraux</a:t>
            </a:r>
          </a:p>
          <a:p>
            <a:pPr marL="285750" indent="-285750">
              <a:buFontTx/>
              <a:buChar char="-"/>
            </a:pPr>
            <a:r>
              <a:rPr lang="fr-FR" sz="1600" dirty="0"/>
              <a:t>Inhibiteurs de la </a:t>
            </a:r>
            <a:r>
              <a:rPr lang="fr-FR" sz="1600" dirty="0" err="1"/>
              <a:t>cholinesterase</a:t>
            </a:r>
            <a:r>
              <a:rPr lang="fr-FR" sz="1600" dirty="0"/>
              <a:t> et </a:t>
            </a:r>
            <a:r>
              <a:rPr lang="fr-FR" sz="1600" dirty="0" err="1"/>
              <a:t>mémantine</a:t>
            </a:r>
            <a:endParaRPr lang="fr-FR" sz="1600" dirty="0"/>
          </a:p>
          <a:p>
            <a:endParaRPr lang="fr-FR" sz="1600" dirty="0"/>
          </a:p>
        </p:txBody>
      </p:sp>
      <p:sp>
        <p:nvSpPr>
          <p:cNvPr id="3" name="ZoneTexte 2">
            <a:extLst>
              <a:ext uri="{FF2B5EF4-FFF2-40B4-BE49-F238E27FC236}">
                <a16:creationId xmlns="" xmlns:a16="http://schemas.microsoft.com/office/drawing/2014/main" id="{FBBB0175-B47F-A68E-56DB-D8AA4BB55F3C}"/>
              </a:ext>
            </a:extLst>
          </p:cNvPr>
          <p:cNvSpPr txBox="1"/>
          <p:nvPr/>
        </p:nvSpPr>
        <p:spPr>
          <a:xfrm>
            <a:off x="6614221" y="3612973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/>
              <a:t>https://</a:t>
            </a:r>
            <a:r>
              <a:rPr lang="fr-FR" dirty="0" err="1"/>
              <a:t>deprescribing.org</a:t>
            </a:r>
            <a:r>
              <a:rPr lang="fr-FR" dirty="0"/>
              <a:t>/</a:t>
            </a:r>
            <a:r>
              <a:rPr lang="fr-FR" dirty="0" err="1"/>
              <a:t>fr</a:t>
            </a:r>
            <a:r>
              <a:rPr lang="fr-FR" dirty="0"/>
              <a:t>/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51F6D9BD-B226-88A1-C0C4-F542C054D4C4}"/>
              </a:ext>
            </a:extLst>
          </p:cNvPr>
          <p:cNvSpPr/>
          <p:nvPr/>
        </p:nvSpPr>
        <p:spPr>
          <a:xfrm>
            <a:off x="1221464" y="5244030"/>
            <a:ext cx="8405870" cy="135507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ln>
                  <a:solidFill>
                    <a:schemeClr val="bg1"/>
                  </a:solidFill>
                </a:ln>
              </a:rPr>
              <a:t>Version francophone: </a:t>
            </a:r>
          </a:p>
          <a:p>
            <a:pPr algn="ctr"/>
            <a:r>
              <a:rPr lang="fr-FR" sz="2400" b="1" u="sng" dirty="0"/>
              <a:t>https://</a:t>
            </a:r>
            <a:r>
              <a:rPr lang="fr-FR" sz="2400" b="1" u="sng" dirty="0" err="1"/>
              <a:t>deprescribing.org</a:t>
            </a:r>
            <a:r>
              <a:rPr lang="fr-FR" sz="2400" b="1" u="sng" dirty="0"/>
              <a:t>/</a:t>
            </a:r>
            <a:r>
              <a:rPr lang="fr-FR" sz="2400" b="1" u="sng" dirty="0" err="1"/>
              <a:t>fr</a:t>
            </a:r>
            <a:r>
              <a:rPr lang="fr-FR" sz="2400" b="1" u="sng" dirty="0"/>
              <a:t>/</a:t>
            </a:r>
          </a:p>
          <a:p>
            <a:pPr algn="ctr"/>
            <a:r>
              <a:rPr lang="fr-FR" sz="1000" dirty="0">
                <a:ln>
                  <a:solidFill>
                    <a:schemeClr val="bg1"/>
                  </a:solidFill>
                </a:ln>
              </a:rPr>
              <a:t>(consultée le 26/11/2024)</a:t>
            </a:r>
          </a:p>
        </p:txBody>
      </p:sp>
    </p:spTree>
    <p:extLst>
      <p:ext uri="{BB962C8B-B14F-4D97-AF65-F5344CB8AC3E}">
        <p14:creationId xmlns:p14="http://schemas.microsoft.com/office/powerpoint/2010/main" val="191518968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C3896A03-3945-419A-B66B-4EE266EDD15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0" y="0"/>
            <a:ext cx="6095990" cy="685800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ZoneTexte 3">
            <a:extLst>
              <a:ext uri="{FF2B5EF4-FFF2-40B4-BE49-F238E27FC236}">
                <a16:creationId xmlns="" xmlns:a16="http://schemas.microsoft.com/office/drawing/2014/main" id="{D4A405AB-EE52-CA48-E50E-6E9F56B00608}"/>
              </a:ext>
            </a:extLst>
          </p:cNvPr>
          <p:cNvSpPr txBox="1"/>
          <p:nvPr/>
        </p:nvSpPr>
        <p:spPr>
          <a:xfrm>
            <a:off x="1155557" y="649675"/>
            <a:ext cx="4284420" cy="145552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Cascades de prescription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B34F5AD2-EDBD-4BBD-A55C-EAFFD0C7097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6096000" y="0"/>
            <a:ext cx="6095990" cy="68580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450D3AD2-FA80-415F-A9CE-54D884561CD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6734650" y="642750"/>
            <a:ext cx="457200" cy="45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Image 6">
            <a:extLst>
              <a:ext uri="{FF2B5EF4-FFF2-40B4-BE49-F238E27FC236}">
                <a16:creationId xmlns="" xmlns:a16="http://schemas.microsoft.com/office/drawing/2014/main" id="{512C94A2-0A9D-F446-A46D-1C6500ACCE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011" y="2539723"/>
            <a:ext cx="5826494" cy="348133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="" xmlns:a16="http://schemas.microsoft.com/office/drawing/2014/main" id="{93F26482-5E7C-1E0E-7C10-937B54F8757F}"/>
              </a:ext>
            </a:extLst>
          </p:cNvPr>
          <p:cNvSpPr txBox="1"/>
          <p:nvPr/>
        </p:nvSpPr>
        <p:spPr>
          <a:xfrm>
            <a:off x="2236424" y="6274175"/>
            <a:ext cx="3634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McCarthy et al., </a:t>
            </a:r>
            <a:r>
              <a:rPr lang="fr-FR" dirty="0" err="1">
                <a:solidFill>
                  <a:schemeClr val="bg1"/>
                </a:solidFill>
              </a:rPr>
              <a:t>Drugs</a:t>
            </a:r>
            <a:r>
              <a:rPr lang="fr-FR" dirty="0">
                <a:solidFill>
                  <a:schemeClr val="bg1"/>
                </a:solidFill>
              </a:rPr>
              <a:t> &amp; </a:t>
            </a:r>
            <a:r>
              <a:rPr lang="fr-FR" dirty="0" err="1">
                <a:solidFill>
                  <a:schemeClr val="bg1"/>
                </a:solidFill>
              </a:rPr>
              <a:t>Aging</a:t>
            </a:r>
            <a:r>
              <a:rPr lang="fr-FR" dirty="0">
                <a:solidFill>
                  <a:schemeClr val="bg1"/>
                </a:solidFill>
              </a:rPr>
              <a:t>, 2022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="" xmlns:a16="http://schemas.microsoft.com/office/drawing/2014/main" id="{E8CFBE51-1851-D168-B96B-B2389301CA80}"/>
              </a:ext>
            </a:extLst>
          </p:cNvPr>
          <p:cNvSpPr txBox="1"/>
          <p:nvPr/>
        </p:nvSpPr>
        <p:spPr>
          <a:xfrm>
            <a:off x="157011" y="2126925"/>
            <a:ext cx="2216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Outils: </a:t>
            </a:r>
            <a:r>
              <a:rPr lang="fr-FR" dirty="0" err="1">
                <a:solidFill>
                  <a:schemeClr val="bg1"/>
                </a:solidFill>
              </a:rPr>
              <a:t>ThinkCascades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0" name="Image 9" descr="Une image contenant horloge, cercle, Horloge murale, art&#10;&#10;Description générée automatiquement">
            <a:extLst>
              <a:ext uri="{FF2B5EF4-FFF2-40B4-BE49-F238E27FC236}">
                <a16:creationId xmlns="" xmlns:a16="http://schemas.microsoft.com/office/drawing/2014/main" id="{E5E9A3F3-AE59-2CCD-D617-E729A8B85AD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132" r="21578" b="1"/>
          <a:stretch/>
        </p:blipFill>
        <p:spPr>
          <a:xfrm>
            <a:off x="7817583" y="10"/>
            <a:ext cx="4374417" cy="6857990"/>
          </a:xfrm>
          <a:custGeom>
            <a:avLst/>
            <a:gdLst/>
            <a:ahLst/>
            <a:cxnLst/>
            <a:rect l="l" t="t" r="r" b="b"/>
            <a:pathLst>
              <a:path w="4374417" h="6858000">
                <a:moveTo>
                  <a:pt x="22719" y="0"/>
                </a:moveTo>
                <a:lnTo>
                  <a:pt x="4374417" y="0"/>
                </a:lnTo>
                <a:lnTo>
                  <a:pt x="4374417" y="6858000"/>
                </a:lnTo>
                <a:lnTo>
                  <a:pt x="0" y="6858000"/>
                </a:lnTo>
                <a:lnTo>
                  <a:pt x="6670" y="6845555"/>
                </a:lnTo>
                <a:cubicBezTo>
                  <a:pt x="495881" y="5886487"/>
                  <a:pt x="785588" y="4695963"/>
                  <a:pt x="785588" y="3406233"/>
                </a:cubicBezTo>
                <a:cubicBezTo>
                  <a:pt x="785588" y="2215714"/>
                  <a:pt x="538737" y="1109724"/>
                  <a:pt x="115983" y="192283"/>
                </a:cubicBezTo>
                <a:close/>
              </a:path>
            </a:pathLst>
          </a:custGeom>
        </p:spPr>
      </p:pic>
      <p:pic>
        <p:nvPicPr>
          <p:cNvPr id="3" name="Image 2" descr="Une image contenant texte, capture d’écran, Police, ligne&#10;&#10;Description générée automatiquement">
            <a:extLst>
              <a:ext uri="{FF2B5EF4-FFF2-40B4-BE49-F238E27FC236}">
                <a16:creationId xmlns="" xmlns:a16="http://schemas.microsoft.com/office/drawing/2014/main" id="{90B1F245-EFA0-73C4-31B0-7FBAC357E1F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473" y="3646909"/>
            <a:ext cx="5721126" cy="2259844"/>
          </a:xfrm>
          <a:prstGeom prst="rect">
            <a:avLst/>
          </a:prstGeom>
        </p:spPr>
      </p:pic>
      <p:pic>
        <p:nvPicPr>
          <p:cNvPr id="6" name="Image 5" descr="Une image contenant texte, capture d’écran, Police, ligne&#10;&#10;Description générée automatiquement">
            <a:extLst>
              <a:ext uri="{FF2B5EF4-FFF2-40B4-BE49-F238E27FC236}">
                <a16:creationId xmlns="" xmlns:a16="http://schemas.microsoft.com/office/drawing/2014/main" id="{5988D1A0-83A6-3972-E7EF-42D47FF38A7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473" y="793388"/>
            <a:ext cx="5721126" cy="1902273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5AB537BC-AD89-98C3-827E-D480ED83B26C}"/>
              </a:ext>
            </a:extLst>
          </p:cNvPr>
          <p:cNvSpPr/>
          <p:nvPr/>
        </p:nvSpPr>
        <p:spPr>
          <a:xfrm>
            <a:off x="6358105" y="4280388"/>
            <a:ext cx="5826494" cy="79458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sz="1600" dirty="0">
                <a:solidFill>
                  <a:schemeClr val="bg1"/>
                </a:solidFill>
              </a:rPr>
              <a:t>For 52 prescribing cascades, </a:t>
            </a:r>
            <a:r>
              <a:rPr lang="en-US" sz="1600" dirty="0" err="1">
                <a:solidFill>
                  <a:schemeClr val="bg1"/>
                </a:solidFill>
              </a:rPr>
              <a:t>recommandations</a:t>
            </a:r>
            <a:r>
              <a:rPr lang="en-US" sz="1600" dirty="0">
                <a:solidFill>
                  <a:schemeClr val="bg1"/>
                </a:solidFill>
              </a:rPr>
              <a:t> for preventing and reversing prescribing cascades were provided or could be derived from a dose-dependency analysis</a:t>
            </a:r>
          </a:p>
        </p:txBody>
      </p:sp>
    </p:spTree>
    <p:extLst>
      <p:ext uri="{BB962C8B-B14F-4D97-AF65-F5344CB8AC3E}">
        <p14:creationId xmlns:p14="http://schemas.microsoft.com/office/powerpoint/2010/main" val="362134089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03874734-EF92-70AE-C113-09C1113DD9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horloge, cercle, Horloge murale, art&#10;&#10;Description générée automatiquement">
            <a:extLst>
              <a:ext uri="{FF2B5EF4-FFF2-40B4-BE49-F238E27FC236}">
                <a16:creationId xmlns="" xmlns:a16="http://schemas.microsoft.com/office/drawing/2014/main" id="{89A3EAC0-59C2-A1E7-52BF-8B8098012C6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132" r="21578" b="1"/>
          <a:stretch/>
        </p:blipFill>
        <p:spPr>
          <a:xfrm>
            <a:off x="7817583" y="-16032"/>
            <a:ext cx="4374417" cy="6857990"/>
          </a:xfrm>
          <a:custGeom>
            <a:avLst/>
            <a:gdLst/>
            <a:ahLst/>
            <a:cxnLst/>
            <a:rect l="l" t="t" r="r" b="b"/>
            <a:pathLst>
              <a:path w="4374417" h="6858000">
                <a:moveTo>
                  <a:pt x="22719" y="0"/>
                </a:moveTo>
                <a:lnTo>
                  <a:pt x="4374417" y="0"/>
                </a:lnTo>
                <a:lnTo>
                  <a:pt x="4374417" y="6858000"/>
                </a:lnTo>
                <a:lnTo>
                  <a:pt x="0" y="6858000"/>
                </a:lnTo>
                <a:lnTo>
                  <a:pt x="6670" y="6845555"/>
                </a:lnTo>
                <a:cubicBezTo>
                  <a:pt x="495881" y="5886487"/>
                  <a:pt x="785588" y="4695963"/>
                  <a:pt x="785588" y="3406233"/>
                </a:cubicBezTo>
                <a:cubicBezTo>
                  <a:pt x="785588" y="2215714"/>
                  <a:pt x="538737" y="1109724"/>
                  <a:pt x="115983" y="192283"/>
                </a:cubicBezTo>
                <a:close/>
              </a:path>
            </a:pathLst>
          </a:custGeom>
        </p:spPr>
      </p:pic>
      <p:pic>
        <p:nvPicPr>
          <p:cNvPr id="7" name="Graphic 6" descr="Médical">
            <a:extLst>
              <a:ext uri="{FF2B5EF4-FFF2-40B4-BE49-F238E27FC236}">
                <a16:creationId xmlns="" xmlns:a16="http://schemas.microsoft.com/office/drawing/2014/main" id="{229C2498-FE97-3EEB-BE61-CA08F0A33C7D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96000" y="-187031"/>
            <a:ext cx="2160000" cy="2160000"/>
          </a:xfrm>
          <a:prstGeom prst="rect">
            <a:avLst/>
          </a:prstGeom>
        </p:spPr>
      </p:pic>
      <p:pic>
        <p:nvPicPr>
          <p:cNvPr id="6" name="Graphic 6" descr="Médical">
            <a:extLst>
              <a:ext uri="{FF2B5EF4-FFF2-40B4-BE49-F238E27FC236}">
                <a16:creationId xmlns="" xmlns:a16="http://schemas.microsoft.com/office/drawing/2014/main" id="{BA00E22D-4354-54C7-05F1-89DF891E9636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4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241725" y="1529591"/>
            <a:ext cx="5768725" cy="5768725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="" xmlns:a16="http://schemas.microsoft.com/office/drawing/2014/main" id="{BF7DB90B-D80D-6671-AA2B-2E3BFE6285FE}"/>
              </a:ext>
            </a:extLst>
          </p:cNvPr>
          <p:cNvSpPr txBox="1"/>
          <p:nvPr/>
        </p:nvSpPr>
        <p:spPr>
          <a:xfrm>
            <a:off x="478197" y="2630119"/>
            <a:ext cx="533330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00" b="1" kern="100" dirty="0">
                <a:solidFill>
                  <a:srgbClr val="ED7D3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Rendu attendu pour le RETEX</a:t>
            </a:r>
            <a:endParaRPr lang="fr-FR" sz="2800" b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="" xmlns:a16="http://schemas.microsoft.com/office/drawing/2014/main" id="{E64E98C8-E9E9-457C-228A-9C501CE7D5BF}"/>
              </a:ext>
            </a:extLst>
          </p:cNvPr>
          <p:cNvSpPr txBox="1"/>
          <p:nvPr/>
        </p:nvSpPr>
        <p:spPr>
          <a:xfrm>
            <a:off x="232713" y="3377739"/>
            <a:ext cx="991712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fr-FR" sz="2400" b="1" kern="100" dirty="0">
                <a:solidFill>
                  <a:srgbClr val="ED7D3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Formulaire d’adhésion (pharmacien et patient)</a:t>
            </a:r>
          </a:p>
          <a:p>
            <a:endParaRPr lang="fr-FR" sz="2400" b="1" kern="100" dirty="0">
              <a:solidFill>
                <a:srgbClr val="ED7D3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 startAt="2"/>
            </a:pPr>
            <a:r>
              <a:rPr lang="fr-FR" sz="2400" b="1" kern="100" dirty="0">
                <a:solidFill>
                  <a:srgbClr val="ED7D3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Rapport du recueil d’information du patient</a:t>
            </a:r>
          </a:p>
          <a:p>
            <a:pPr marL="457200" indent="-457200">
              <a:buFont typeface="+mj-lt"/>
              <a:buAutoNum type="arabicPeriod" startAt="2"/>
            </a:pPr>
            <a:endParaRPr lang="fr-FR" sz="2400" b="1" kern="100" dirty="0">
              <a:solidFill>
                <a:srgbClr val="ED7D3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 startAt="2"/>
            </a:pPr>
            <a:r>
              <a:rPr lang="fr-FR" sz="2400" b="1" kern="100" dirty="0">
                <a:solidFill>
                  <a:srgbClr val="ED7D3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Compte rendu de consultation pharmaceutique = Avis pharmaceutique </a:t>
            </a:r>
          </a:p>
        </p:txBody>
      </p:sp>
      <p:sp>
        <p:nvSpPr>
          <p:cNvPr id="14" name="Titre 1">
            <a:extLst>
              <a:ext uri="{FF2B5EF4-FFF2-40B4-BE49-F238E27FC236}">
                <a16:creationId xmlns="" xmlns:a16="http://schemas.microsoft.com/office/drawing/2014/main" id="{67E1BEF8-791F-B05D-CD81-97ED6CA26B64}"/>
              </a:ext>
            </a:extLst>
          </p:cNvPr>
          <p:cNvSpPr txBox="1">
            <a:spLocks/>
          </p:cNvSpPr>
          <p:nvPr/>
        </p:nvSpPr>
        <p:spPr>
          <a:xfrm>
            <a:off x="173272" y="1237587"/>
            <a:ext cx="5308421" cy="61123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26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Modèle organisationnel</a:t>
            </a:r>
            <a:endParaRPr lang="en-US" sz="2600" i="1" dirty="0">
              <a:solidFill>
                <a:srgbClr val="FF0000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7CCB06F0-2A26-D737-1193-6110785918A8}"/>
              </a:ext>
            </a:extLst>
          </p:cNvPr>
          <p:cNvSpPr/>
          <p:nvPr/>
        </p:nvSpPr>
        <p:spPr>
          <a:xfrm>
            <a:off x="182304" y="26104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600" b="1" dirty="0">
                <a:solidFill>
                  <a:srgbClr val="00B050"/>
                </a:solidFill>
              </a:rPr>
              <a:t>Mise </a:t>
            </a:r>
            <a:r>
              <a:rPr lang="en-US" sz="3600" b="1" dirty="0" err="1">
                <a:solidFill>
                  <a:srgbClr val="00B050"/>
                </a:solidFill>
              </a:rPr>
              <a:t>en</a:t>
            </a:r>
            <a:r>
              <a:rPr lang="en-US" sz="3600" b="1" dirty="0">
                <a:solidFill>
                  <a:srgbClr val="00B050"/>
                </a:solidFill>
              </a:rPr>
              <a:t> place </a:t>
            </a:r>
            <a:r>
              <a:rPr lang="en-US" sz="3600" b="1" dirty="0" err="1">
                <a:solidFill>
                  <a:srgbClr val="00B050"/>
                </a:solidFill>
              </a:rPr>
              <a:t>d’actes</a:t>
            </a:r>
            <a:r>
              <a:rPr lang="en-US" sz="3600" b="1" dirty="0">
                <a:solidFill>
                  <a:srgbClr val="00B050"/>
                </a:solidFill>
              </a:rPr>
              <a:t> </a:t>
            </a:r>
            <a:r>
              <a:rPr lang="en-US" sz="3600" b="1" dirty="0" err="1">
                <a:solidFill>
                  <a:srgbClr val="00B050"/>
                </a:solidFill>
              </a:rPr>
              <a:t>pharmaceutiques</a:t>
            </a:r>
            <a:r>
              <a:rPr lang="en-US" sz="3600" b="1" dirty="0">
                <a:solidFill>
                  <a:srgbClr val="00B050"/>
                </a:solidFill>
              </a:rPr>
              <a:t> à </a:t>
            </a:r>
            <a:r>
              <a:rPr lang="en-US" sz="3600" b="1" dirty="0" err="1">
                <a:solidFill>
                  <a:srgbClr val="00B050"/>
                </a:solidFill>
              </a:rPr>
              <a:t>l’officine</a:t>
            </a:r>
            <a:endParaRPr lang="en-US" sz="3600" dirty="0"/>
          </a:p>
        </p:txBody>
      </p:sp>
      <p:sp>
        <p:nvSpPr>
          <p:cNvPr id="4" name="Titre 1">
            <a:extLst>
              <a:ext uri="{FF2B5EF4-FFF2-40B4-BE49-F238E27FC236}">
                <a16:creationId xmlns="" xmlns:a16="http://schemas.microsoft.com/office/drawing/2014/main" id="{B088EF31-3C6C-5F84-4F9D-DF114EBE3F29}"/>
              </a:ext>
            </a:extLst>
          </p:cNvPr>
          <p:cNvSpPr txBox="1">
            <a:spLocks/>
          </p:cNvSpPr>
          <p:nvPr/>
        </p:nvSpPr>
        <p:spPr>
          <a:xfrm>
            <a:off x="503079" y="1753642"/>
            <a:ext cx="5308421" cy="61123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24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e. Réalisation BPM</a:t>
            </a:r>
            <a:endParaRPr lang="en-US" sz="2400" i="1" dirty="0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="" xmlns:a16="http://schemas.microsoft.com/office/drawing/2014/main" id="{4E102C5F-49C2-08BD-7A1B-29A6B96C8DE1}"/>
              </a:ext>
            </a:extLst>
          </p:cNvPr>
          <p:cNvSpPr txBox="1"/>
          <p:nvPr/>
        </p:nvSpPr>
        <p:spPr>
          <a:xfrm>
            <a:off x="2708058" y="5717937"/>
            <a:ext cx="49888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dirty="0">
                <a:hlinkClick r:id="rId7"/>
              </a:rPr>
              <a:t>Bilan partagés de Médication AMELI.fr</a:t>
            </a:r>
            <a:endParaRPr lang="fr-FR" sz="2400" dirty="0"/>
          </a:p>
        </p:txBody>
      </p:sp>
      <p:sp>
        <p:nvSpPr>
          <p:cNvPr id="18" name="ZoneTexte 17">
            <a:extLst>
              <a:ext uri="{FF2B5EF4-FFF2-40B4-BE49-F238E27FC236}">
                <a16:creationId xmlns="" xmlns:a16="http://schemas.microsoft.com/office/drawing/2014/main" id="{325958EF-4327-F7B6-33A6-D23A915FDFD5}"/>
              </a:ext>
            </a:extLst>
          </p:cNvPr>
          <p:cNvSpPr txBox="1"/>
          <p:nvPr/>
        </p:nvSpPr>
        <p:spPr>
          <a:xfrm>
            <a:off x="460133" y="5683537"/>
            <a:ext cx="213066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Liens utiles :</a:t>
            </a:r>
            <a:endParaRPr lang="fr-FR" dirty="0"/>
          </a:p>
        </p:txBody>
      </p:sp>
      <p:sp>
        <p:nvSpPr>
          <p:cNvPr id="21" name="ZoneTexte 20">
            <a:extLst>
              <a:ext uri="{FF2B5EF4-FFF2-40B4-BE49-F238E27FC236}">
                <a16:creationId xmlns="" xmlns:a16="http://schemas.microsoft.com/office/drawing/2014/main" id="{B91E8834-5D53-37B8-29C5-1B668503AA76}"/>
              </a:ext>
            </a:extLst>
          </p:cNvPr>
          <p:cNvSpPr txBox="1"/>
          <p:nvPr/>
        </p:nvSpPr>
        <p:spPr>
          <a:xfrm>
            <a:off x="2716080" y="6258430"/>
            <a:ext cx="862013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dirty="0">
                <a:hlinkClick r:id="rId8"/>
              </a:rPr>
              <a:t>Expertise Pharmaceutique Clinique OMEDIT PACA-CORSE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673565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="" xmlns:a16="http://schemas.microsoft.com/office/drawing/2014/main" id="{7BBD5B30-C741-4E67-AFD8-17917090ABC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 4" descr="Une image contenant horloge, cercle, Horloge murale, art&#10;&#10;Description générée automatiquement">
            <a:extLst>
              <a:ext uri="{FF2B5EF4-FFF2-40B4-BE49-F238E27FC236}">
                <a16:creationId xmlns="" xmlns:a16="http://schemas.microsoft.com/office/drawing/2014/main" id="{2CCD5602-B0D2-AA4C-D16C-ECA8A04712A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132" r="21578" b="1"/>
          <a:stretch/>
        </p:blipFill>
        <p:spPr>
          <a:xfrm>
            <a:off x="7817583" y="10"/>
            <a:ext cx="4374417" cy="6857990"/>
          </a:xfrm>
          <a:custGeom>
            <a:avLst/>
            <a:gdLst/>
            <a:ahLst/>
            <a:cxnLst/>
            <a:rect l="l" t="t" r="r" b="b"/>
            <a:pathLst>
              <a:path w="4374417" h="6858000">
                <a:moveTo>
                  <a:pt x="22719" y="0"/>
                </a:moveTo>
                <a:lnTo>
                  <a:pt x="4374417" y="0"/>
                </a:lnTo>
                <a:lnTo>
                  <a:pt x="4374417" y="6858000"/>
                </a:lnTo>
                <a:lnTo>
                  <a:pt x="0" y="6858000"/>
                </a:lnTo>
                <a:lnTo>
                  <a:pt x="6670" y="6845555"/>
                </a:lnTo>
                <a:cubicBezTo>
                  <a:pt x="495881" y="5886487"/>
                  <a:pt x="785588" y="4695963"/>
                  <a:pt x="785588" y="3406233"/>
                </a:cubicBezTo>
                <a:cubicBezTo>
                  <a:pt x="785588" y="2215714"/>
                  <a:pt x="538737" y="1109724"/>
                  <a:pt x="115983" y="192283"/>
                </a:cubicBezTo>
                <a:close/>
              </a:path>
            </a:pathLst>
          </a:custGeom>
        </p:spPr>
      </p:pic>
      <p:sp useBgFill="1">
        <p:nvSpPr>
          <p:cNvPr id="24" name="Freeform: Shape 23">
            <a:extLst>
              <a:ext uri="{FF2B5EF4-FFF2-40B4-BE49-F238E27FC236}">
                <a16:creationId xmlns="" xmlns:a16="http://schemas.microsoft.com/office/drawing/2014/main" id="{189BBEAA-BB93-4878-8C95-3C8AADE2E0C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4397136" cy="6858000"/>
          </a:xfrm>
          <a:custGeom>
            <a:avLst/>
            <a:gdLst>
              <a:gd name="connsiteX0" fmla="*/ 0 w 4397136"/>
              <a:gd name="connsiteY0" fmla="*/ 0 h 6858000"/>
              <a:gd name="connsiteX1" fmla="*/ 3599069 w 4397136"/>
              <a:gd name="connsiteY1" fmla="*/ 0 h 6858000"/>
              <a:gd name="connsiteX2" fmla="*/ 3634072 w 4397136"/>
              <a:gd name="connsiteY2" fmla="*/ 58977 h 6858000"/>
              <a:gd name="connsiteX3" fmla="*/ 4397136 w 4397136"/>
              <a:gd name="connsiteY3" fmla="*/ 3474189 h 6858000"/>
              <a:gd name="connsiteX4" fmla="*/ 3802221 w 4397136"/>
              <a:gd name="connsiteY4" fmla="*/ 6546415 h 6858000"/>
              <a:gd name="connsiteX5" fmla="*/ 3649466 w 4397136"/>
              <a:gd name="connsiteY5" fmla="*/ 6858000 h 6858000"/>
              <a:gd name="connsiteX6" fmla="*/ 0 w 439713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97136" h="6858000">
                <a:moveTo>
                  <a:pt x="0" y="0"/>
                </a:moveTo>
                <a:lnTo>
                  <a:pt x="3599069" y="0"/>
                </a:lnTo>
                <a:lnTo>
                  <a:pt x="3634072" y="58977"/>
                </a:lnTo>
                <a:cubicBezTo>
                  <a:pt x="4105532" y="933006"/>
                  <a:pt x="4397136" y="2140466"/>
                  <a:pt x="4397136" y="3474189"/>
                </a:cubicBezTo>
                <a:cubicBezTo>
                  <a:pt x="4397136" y="4641197"/>
                  <a:pt x="4173877" y="5711534"/>
                  <a:pt x="3802221" y="6546415"/>
                </a:cubicBezTo>
                <a:lnTo>
                  <a:pt x="3649466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26" name="Freeform: Shape 25">
            <a:extLst>
              <a:ext uri="{FF2B5EF4-FFF2-40B4-BE49-F238E27FC236}">
                <a16:creationId xmlns="" xmlns:a16="http://schemas.microsoft.com/office/drawing/2014/main" id="{D529C0C6-AAEB-4982-A9E6-BC6A8B2AEFB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4386504" cy="6858000"/>
          </a:xfrm>
          <a:custGeom>
            <a:avLst/>
            <a:gdLst>
              <a:gd name="connsiteX0" fmla="*/ 0 w 4386504"/>
              <a:gd name="connsiteY0" fmla="*/ 0 h 6858000"/>
              <a:gd name="connsiteX1" fmla="*/ 3588437 w 4386504"/>
              <a:gd name="connsiteY1" fmla="*/ 0 h 6858000"/>
              <a:gd name="connsiteX2" fmla="*/ 3623440 w 4386504"/>
              <a:gd name="connsiteY2" fmla="*/ 58977 h 6858000"/>
              <a:gd name="connsiteX3" fmla="*/ 4386504 w 4386504"/>
              <a:gd name="connsiteY3" fmla="*/ 3474189 h 6858000"/>
              <a:gd name="connsiteX4" fmla="*/ 3791589 w 4386504"/>
              <a:gd name="connsiteY4" fmla="*/ 6546415 h 6858000"/>
              <a:gd name="connsiteX5" fmla="*/ 3638834 w 4386504"/>
              <a:gd name="connsiteY5" fmla="*/ 6858000 h 6858000"/>
              <a:gd name="connsiteX6" fmla="*/ 0 w 438650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6504" h="6858000">
                <a:moveTo>
                  <a:pt x="0" y="0"/>
                </a:moveTo>
                <a:lnTo>
                  <a:pt x="3588437" y="0"/>
                </a:lnTo>
                <a:lnTo>
                  <a:pt x="3623440" y="58977"/>
                </a:lnTo>
                <a:cubicBezTo>
                  <a:pt x="4094900" y="933006"/>
                  <a:pt x="4386504" y="2140466"/>
                  <a:pt x="4386504" y="3474189"/>
                </a:cubicBezTo>
                <a:cubicBezTo>
                  <a:pt x="4386504" y="4641197"/>
                  <a:pt x="4163245" y="5711534"/>
                  <a:pt x="3791589" y="6546415"/>
                </a:cubicBezTo>
                <a:lnTo>
                  <a:pt x="3638834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="" xmlns:a16="http://schemas.microsoft.com/office/drawing/2014/main" id="{7C0B334E-66E0-442A-8306-19629EC2DC5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38912" y="4544568"/>
            <a:ext cx="341496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Graphic 6" descr="Médical">
            <a:extLst>
              <a:ext uri="{FF2B5EF4-FFF2-40B4-BE49-F238E27FC236}">
                <a16:creationId xmlns="" xmlns:a16="http://schemas.microsoft.com/office/drawing/2014/main" id="{76B96D68-83C9-5279-8A02-ECFC92A2AC5E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96000" y="-187031"/>
            <a:ext cx="2160000" cy="2160000"/>
          </a:xfrm>
          <a:prstGeom prst="rect">
            <a:avLst/>
          </a:prstGeom>
        </p:spPr>
      </p:pic>
      <p:pic>
        <p:nvPicPr>
          <p:cNvPr id="6" name="Graphic 6" descr="Médical">
            <a:extLst>
              <a:ext uri="{FF2B5EF4-FFF2-40B4-BE49-F238E27FC236}">
                <a16:creationId xmlns="" xmlns:a16="http://schemas.microsoft.com/office/drawing/2014/main" id="{0EDB185E-9915-F626-0D73-8A0EB4E68D1D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4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533517" y="1552447"/>
            <a:ext cx="5768725" cy="5768725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="" xmlns:a16="http://schemas.microsoft.com/office/drawing/2014/main" id="{76CEC989-B95A-C210-C074-E06885CD45A1}"/>
              </a:ext>
            </a:extLst>
          </p:cNvPr>
          <p:cNvSpPr txBox="1"/>
          <p:nvPr/>
        </p:nvSpPr>
        <p:spPr>
          <a:xfrm>
            <a:off x="210311" y="2054925"/>
            <a:ext cx="8200263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buFont typeface="Wingdings" pitchFamily="2" charset="2"/>
              <a:buChar char=""/>
            </a:pPr>
            <a:r>
              <a:rPr lang="fr-FR" sz="32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modèle économique de la Pharmacie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buNone/>
            </a:pPr>
            <a:endParaRPr lang="fr-FR" sz="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buFont typeface="Wingdings" pitchFamily="2" charset="2"/>
              <a:buChar char="q"/>
            </a:pPr>
            <a:r>
              <a:rPr lang="fr-FR" sz="20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Analyse des besoins de nos patients.</a:t>
            </a:r>
          </a:p>
          <a:p>
            <a:pPr marL="450000" lvl="1" indent="0">
              <a:buNone/>
            </a:pPr>
            <a:endParaRPr lang="fr-FR" sz="8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450000" lvl="1" indent="0" algn="ctr">
              <a:buNone/>
            </a:pPr>
            <a:r>
              <a:rPr lang="fr-FR" sz="2400" b="1" kern="100" dirty="0">
                <a:solidFill>
                  <a:schemeClr val="accent6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Fichier patient</a:t>
            </a:r>
          </a:p>
          <a:p>
            <a:pPr marL="450000" lvl="1" indent="0" algn="ctr">
              <a:buNone/>
            </a:pPr>
            <a:r>
              <a:rPr lang="fr-FR" sz="2400" b="1" kern="100" dirty="0">
                <a:solidFill>
                  <a:schemeClr val="accent6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=</a:t>
            </a:r>
          </a:p>
          <a:p>
            <a:pPr marL="450000" lvl="1" indent="0" algn="ctr">
              <a:buNone/>
            </a:pPr>
            <a:r>
              <a:rPr lang="fr-FR" sz="2400" b="1" kern="100" dirty="0">
                <a:solidFill>
                  <a:schemeClr val="accent6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Mine d’informations</a:t>
            </a:r>
          </a:p>
          <a:p>
            <a:pPr marL="450000" lvl="1" indent="0" algn="ctr">
              <a:buNone/>
            </a:pPr>
            <a:endParaRPr lang="fr-FR" sz="8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FR" sz="2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Sans</a:t>
            </a:r>
            <a:r>
              <a:rPr lang="fr-FR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mercantilisme, l’analyse de nos fichiers patients au service de l’efficience du soin </a:t>
            </a:r>
            <a:r>
              <a:rPr lang="fr-FR" sz="2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nous gratifie d’</a:t>
            </a:r>
            <a:r>
              <a:rPr lang="fr-FR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une rémunération éthique.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B5749EC1-116D-4476-9445-1D5717A14152}"/>
              </a:ext>
            </a:extLst>
          </p:cNvPr>
          <p:cNvSpPr/>
          <p:nvPr/>
        </p:nvSpPr>
        <p:spPr>
          <a:xfrm>
            <a:off x="182304" y="26104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600" b="1" dirty="0">
                <a:solidFill>
                  <a:srgbClr val="00B050"/>
                </a:solidFill>
              </a:rPr>
              <a:t>Mise </a:t>
            </a:r>
            <a:r>
              <a:rPr lang="en-US" sz="3600" b="1" dirty="0" err="1">
                <a:solidFill>
                  <a:srgbClr val="00B050"/>
                </a:solidFill>
              </a:rPr>
              <a:t>en</a:t>
            </a:r>
            <a:r>
              <a:rPr lang="en-US" sz="3600" b="1" dirty="0">
                <a:solidFill>
                  <a:srgbClr val="00B050"/>
                </a:solidFill>
              </a:rPr>
              <a:t> place </a:t>
            </a:r>
            <a:r>
              <a:rPr lang="en-US" sz="3600" b="1" dirty="0" err="1">
                <a:solidFill>
                  <a:srgbClr val="00B050"/>
                </a:solidFill>
              </a:rPr>
              <a:t>d’actes</a:t>
            </a:r>
            <a:r>
              <a:rPr lang="en-US" sz="3600" b="1" dirty="0">
                <a:solidFill>
                  <a:srgbClr val="00B050"/>
                </a:solidFill>
              </a:rPr>
              <a:t> </a:t>
            </a:r>
            <a:r>
              <a:rPr lang="en-US" sz="3600" b="1" dirty="0" err="1">
                <a:solidFill>
                  <a:srgbClr val="00B050"/>
                </a:solidFill>
              </a:rPr>
              <a:t>pharmaceutiques</a:t>
            </a:r>
            <a:r>
              <a:rPr lang="en-US" sz="3600" b="1" dirty="0">
                <a:solidFill>
                  <a:srgbClr val="00B050"/>
                </a:solidFill>
              </a:rPr>
              <a:t> à </a:t>
            </a:r>
            <a:r>
              <a:rPr lang="en-US" sz="3600" b="1" dirty="0" err="1">
                <a:solidFill>
                  <a:srgbClr val="00B050"/>
                </a:solidFill>
              </a:rPr>
              <a:t>l’officine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823173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="" xmlns:a16="http://schemas.microsoft.com/office/drawing/2014/main" id="{7BBD5B30-C741-4E67-AFD8-17917090ABC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 4" descr="Une image contenant horloge, cercle, Horloge murale, art&#10;&#10;Description générée automatiquement">
            <a:extLst>
              <a:ext uri="{FF2B5EF4-FFF2-40B4-BE49-F238E27FC236}">
                <a16:creationId xmlns="" xmlns:a16="http://schemas.microsoft.com/office/drawing/2014/main" id="{2CCD5602-B0D2-AA4C-D16C-ECA8A04712A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132" r="21578" b="1"/>
          <a:stretch/>
        </p:blipFill>
        <p:spPr>
          <a:xfrm>
            <a:off x="7817583" y="10"/>
            <a:ext cx="4374417" cy="6857990"/>
          </a:xfrm>
          <a:custGeom>
            <a:avLst/>
            <a:gdLst/>
            <a:ahLst/>
            <a:cxnLst/>
            <a:rect l="l" t="t" r="r" b="b"/>
            <a:pathLst>
              <a:path w="4374417" h="6858000">
                <a:moveTo>
                  <a:pt x="22719" y="0"/>
                </a:moveTo>
                <a:lnTo>
                  <a:pt x="4374417" y="0"/>
                </a:lnTo>
                <a:lnTo>
                  <a:pt x="4374417" y="6858000"/>
                </a:lnTo>
                <a:lnTo>
                  <a:pt x="0" y="6858000"/>
                </a:lnTo>
                <a:lnTo>
                  <a:pt x="6670" y="6845555"/>
                </a:lnTo>
                <a:cubicBezTo>
                  <a:pt x="495881" y="5886487"/>
                  <a:pt x="785588" y="4695963"/>
                  <a:pt x="785588" y="3406233"/>
                </a:cubicBezTo>
                <a:cubicBezTo>
                  <a:pt x="785588" y="2215714"/>
                  <a:pt x="538737" y="1109724"/>
                  <a:pt x="115983" y="192283"/>
                </a:cubicBezTo>
                <a:close/>
              </a:path>
            </a:pathLst>
          </a:custGeom>
        </p:spPr>
      </p:pic>
      <p:sp useBgFill="1">
        <p:nvSpPr>
          <p:cNvPr id="24" name="Freeform: Shape 23">
            <a:extLst>
              <a:ext uri="{FF2B5EF4-FFF2-40B4-BE49-F238E27FC236}">
                <a16:creationId xmlns="" xmlns:a16="http://schemas.microsoft.com/office/drawing/2014/main" id="{189BBEAA-BB93-4878-8C95-3C8AADE2E0C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4397136" cy="6858000"/>
          </a:xfrm>
          <a:custGeom>
            <a:avLst/>
            <a:gdLst>
              <a:gd name="connsiteX0" fmla="*/ 0 w 4397136"/>
              <a:gd name="connsiteY0" fmla="*/ 0 h 6858000"/>
              <a:gd name="connsiteX1" fmla="*/ 3599069 w 4397136"/>
              <a:gd name="connsiteY1" fmla="*/ 0 h 6858000"/>
              <a:gd name="connsiteX2" fmla="*/ 3634072 w 4397136"/>
              <a:gd name="connsiteY2" fmla="*/ 58977 h 6858000"/>
              <a:gd name="connsiteX3" fmla="*/ 4397136 w 4397136"/>
              <a:gd name="connsiteY3" fmla="*/ 3474189 h 6858000"/>
              <a:gd name="connsiteX4" fmla="*/ 3802221 w 4397136"/>
              <a:gd name="connsiteY4" fmla="*/ 6546415 h 6858000"/>
              <a:gd name="connsiteX5" fmla="*/ 3649466 w 4397136"/>
              <a:gd name="connsiteY5" fmla="*/ 6858000 h 6858000"/>
              <a:gd name="connsiteX6" fmla="*/ 0 w 439713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97136" h="6858000">
                <a:moveTo>
                  <a:pt x="0" y="0"/>
                </a:moveTo>
                <a:lnTo>
                  <a:pt x="3599069" y="0"/>
                </a:lnTo>
                <a:lnTo>
                  <a:pt x="3634072" y="58977"/>
                </a:lnTo>
                <a:cubicBezTo>
                  <a:pt x="4105532" y="933006"/>
                  <a:pt x="4397136" y="2140466"/>
                  <a:pt x="4397136" y="3474189"/>
                </a:cubicBezTo>
                <a:cubicBezTo>
                  <a:pt x="4397136" y="4641197"/>
                  <a:pt x="4173877" y="5711534"/>
                  <a:pt x="3802221" y="6546415"/>
                </a:cubicBezTo>
                <a:lnTo>
                  <a:pt x="3649466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26" name="Freeform: Shape 25">
            <a:extLst>
              <a:ext uri="{FF2B5EF4-FFF2-40B4-BE49-F238E27FC236}">
                <a16:creationId xmlns="" xmlns:a16="http://schemas.microsoft.com/office/drawing/2014/main" id="{D529C0C6-AAEB-4982-A9E6-BC6A8B2AEFB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4386504" cy="6858000"/>
          </a:xfrm>
          <a:custGeom>
            <a:avLst/>
            <a:gdLst>
              <a:gd name="connsiteX0" fmla="*/ 0 w 4386504"/>
              <a:gd name="connsiteY0" fmla="*/ 0 h 6858000"/>
              <a:gd name="connsiteX1" fmla="*/ 3588437 w 4386504"/>
              <a:gd name="connsiteY1" fmla="*/ 0 h 6858000"/>
              <a:gd name="connsiteX2" fmla="*/ 3623440 w 4386504"/>
              <a:gd name="connsiteY2" fmla="*/ 58977 h 6858000"/>
              <a:gd name="connsiteX3" fmla="*/ 4386504 w 4386504"/>
              <a:gd name="connsiteY3" fmla="*/ 3474189 h 6858000"/>
              <a:gd name="connsiteX4" fmla="*/ 3791589 w 4386504"/>
              <a:gd name="connsiteY4" fmla="*/ 6546415 h 6858000"/>
              <a:gd name="connsiteX5" fmla="*/ 3638834 w 4386504"/>
              <a:gd name="connsiteY5" fmla="*/ 6858000 h 6858000"/>
              <a:gd name="connsiteX6" fmla="*/ 0 w 438650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6504" h="6858000">
                <a:moveTo>
                  <a:pt x="0" y="0"/>
                </a:moveTo>
                <a:lnTo>
                  <a:pt x="3588437" y="0"/>
                </a:lnTo>
                <a:lnTo>
                  <a:pt x="3623440" y="58977"/>
                </a:lnTo>
                <a:cubicBezTo>
                  <a:pt x="4094900" y="933006"/>
                  <a:pt x="4386504" y="2140466"/>
                  <a:pt x="4386504" y="3474189"/>
                </a:cubicBezTo>
                <a:cubicBezTo>
                  <a:pt x="4386504" y="4641197"/>
                  <a:pt x="4163245" y="5711534"/>
                  <a:pt x="3791589" y="6546415"/>
                </a:cubicBezTo>
                <a:lnTo>
                  <a:pt x="3638834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="" xmlns:a16="http://schemas.microsoft.com/office/drawing/2014/main" id="{7C0B334E-66E0-442A-8306-19629EC2DC5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38912" y="4544568"/>
            <a:ext cx="341496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Graphic 6" descr="Médical">
            <a:extLst>
              <a:ext uri="{FF2B5EF4-FFF2-40B4-BE49-F238E27FC236}">
                <a16:creationId xmlns="" xmlns:a16="http://schemas.microsoft.com/office/drawing/2014/main" id="{76B96D68-83C9-5279-8A02-ECFC92A2AC5E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96000" y="-187031"/>
            <a:ext cx="2160000" cy="2160000"/>
          </a:xfrm>
          <a:prstGeom prst="rect">
            <a:avLst/>
          </a:prstGeom>
        </p:spPr>
      </p:pic>
      <p:pic>
        <p:nvPicPr>
          <p:cNvPr id="6" name="Graphic 6" descr="Médical">
            <a:extLst>
              <a:ext uri="{FF2B5EF4-FFF2-40B4-BE49-F238E27FC236}">
                <a16:creationId xmlns="" xmlns:a16="http://schemas.microsoft.com/office/drawing/2014/main" id="{0EDB185E-9915-F626-0D73-8A0EB4E68D1D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4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-533517" y="1552447"/>
            <a:ext cx="5768725" cy="5768725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="" xmlns:a16="http://schemas.microsoft.com/office/drawing/2014/main" id="{6513A359-05DE-64DA-D726-763A30C0A4AC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1169337" y="654504"/>
            <a:ext cx="9598406" cy="6133846"/>
          </a:xfrm>
          <a:prstGeom prst="rect">
            <a:avLst/>
          </a:prstGeom>
        </p:spPr>
      </p:pic>
      <p:sp>
        <p:nvSpPr>
          <p:cNvPr id="13" name="Titre 1">
            <a:extLst>
              <a:ext uri="{FF2B5EF4-FFF2-40B4-BE49-F238E27FC236}">
                <a16:creationId xmlns="" xmlns:a16="http://schemas.microsoft.com/office/drawing/2014/main" id="{C582894F-DBC3-6A47-2588-48DB9743C0FC}"/>
              </a:ext>
            </a:extLst>
          </p:cNvPr>
          <p:cNvSpPr txBox="1">
            <a:spLocks/>
          </p:cNvSpPr>
          <p:nvPr/>
        </p:nvSpPr>
        <p:spPr>
          <a:xfrm>
            <a:off x="8335137" y="-8383"/>
            <a:ext cx="3564764" cy="51224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2800" u="sng" dirty="0">
              <a:solidFill>
                <a:srgbClr val="00B050"/>
              </a:solidFill>
            </a:endParaRPr>
          </a:p>
        </p:txBody>
      </p:sp>
      <p:sp>
        <p:nvSpPr>
          <p:cNvPr id="15" name="Titre 1">
            <a:extLst>
              <a:ext uri="{FF2B5EF4-FFF2-40B4-BE49-F238E27FC236}">
                <a16:creationId xmlns="" xmlns:a16="http://schemas.microsoft.com/office/drawing/2014/main" id="{C582894F-DBC3-6A47-2588-48DB9743C0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 rot="16200000">
            <a:off x="-2119323" y="3729592"/>
            <a:ext cx="5308421" cy="611230"/>
          </a:xfrm>
        </p:spPr>
        <p:txBody>
          <a:bodyPr vert="horz" lIns="91440" tIns="45720" rIns="91440" bIns="45720" rtlCol="0">
            <a:noAutofit/>
          </a:bodyPr>
          <a:lstStyle/>
          <a:p>
            <a:pPr algn="l"/>
            <a:r>
              <a:rPr lang="fr-FR" sz="2600" b="1" i="1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Financement des services à l’officine</a:t>
            </a:r>
            <a:endParaRPr lang="en-US" sz="2600" i="1" kern="1200" dirty="0">
              <a:solidFill>
                <a:srgbClr val="00B050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07F3F9BE-D8BB-43FB-B704-3C37BBB60B2C}"/>
              </a:ext>
            </a:extLst>
          </p:cNvPr>
          <p:cNvSpPr/>
          <p:nvPr/>
        </p:nvSpPr>
        <p:spPr>
          <a:xfrm>
            <a:off x="182304" y="26104"/>
            <a:ext cx="110870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rgbClr val="00B050"/>
                </a:solidFill>
              </a:rPr>
              <a:t>Mise </a:t>
            </a:r>
            <a:r>
              <a:rPr lang="en-US" sz="3600" b="1" dirty="0" err="1">
                <a:solidFill>
                  <a:srgbClr val="00B050"/>
                </a:solidFill>
              </a:rPr>
              <a:t>en</a:t>
            </a:r>
            <a:r>
              <a:rPr lang="en-US" sz="3600" b="1" dirty="0">
                <a:solidFill>
                  <a:srgbClr val="00B050"/>
                </a:solidFill>
              </a:rPr>
              <a:t> place </a:t>
            </a:r>
            <a:r>
              <a:rPr lang="en-US" sz="3600" b="1" dirty="0" err="1">
                <a:solidFill>
                  <a:srgbClr val="00B050"/>
                </a:solidFill>
              </a:rPr>
              <a:t>d’actes</a:t>
            </a:r>
            <a:r>
              <a:rPr lang="en-US" sz="3600" b="1" dirty="0">
                <a:solidFill>
                  <a:srgbClr val="00B050"/>
                </a:solidFill>
              </a:rPr>
              <a:t> </a:t>
            </a:r>
            <a:r>
              <a:rPr lang="en-US" sz="3600" b="1" dirty="0" err="1">
                <a:solidFill>
                  <a:srgbClr val="00B050"/>
                </a:solidFill>
              </a:rPr>
              <a:t>pharmaceutiques</a:t>
            </a:r>
            <a:r>
              <a:rPr lang="en-US" sz="3600" b="1" dirty="0">
                <a:solidFill>
                  <a:srgbClr val="00B050"/>
                </a:solidFill>
              </a:rPr>
              <a:t> à </a:t>
            </a:r>
            <a:r>
              <a:rPr lang="en-US" sz="3600" b="1" dirty="0" err="1">
                <a:solidFill>
                  <a:srgbClr val="00B050"/>
                </a:solidFill>
              </a:rPr>
              <a:t>l’officine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888583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="" xmlns:a16="http://schemas.microsoft.com/office/drawing/2014/main" id="{7BBD5B30-C741-4E67-AFD8-17917090ABC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 4" descr="Une image contenant horloge, cercle, Horloge murale, art&#10;&#10;Description générée automatiquement">
            <a:extLst>
              <a:ext uri="{FF2B5EF4-FFF2-40B4-BE49-F238E27FC236}">
                <a16:creationId xmlns="" xmlns:a16="http://schemas.microsoft.com/office/drawing/2014/main" id="{2CCD5602-B0D2-AA4C-D16C-ECA8A04712A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132" r="21578" b="1"/>
          <a:stretch/>
        </p:blipFill>
        <p:spPr>
          <a:xfrm>
            <a:off x="7817583" y="10"/>
            <a:ext cx="4374417" cy="6857990"/>
          </a:xfrm>
          <a:custGeom>
            <a:avLst/>
            <a:gdLst/>
            <a:ahLst/>
            <a:cxnLst/>
            <a:rect l="l" t="t" r="r" b="b"/>
            <a:pathLst>
              <a:path w="4374417" h="6858000">
                <a:moveTo>
                  <a:pt x="22719" y="0"/>
                </a:moveTo>
                <a:lnTo>
                  <a:pt x="4374417" y="0"/>
                </a:lnTo>
                <a:lnTo>
                  <a:pt x="4374417" y="6858000"/>
                </a:lnTo>
                <a:lnTo>
                  <a:pt x="0" y="6858000"/>
                </a:lnTo>
                <a:lnTo>
                  <a:pt x="6670" y="6845555"/>
                </a:lnTo>
                <a:cubicBezTo>
                  <a:pt x="495881" y="5886487"/>
                  <a:pt x="785588" y="4695963"/>
                  <a:pt x="785588" y="3406233"/>
                </a:cubicBezTo>
                <a:cubicBezTo>
                  <a:pt x="785588" y="2215714"/>
                  <a:pt x="538737" y="1109724"/>
                  <a:pt x="115983" y="192283"/>
                </a:cubicBezTo>
                <a:close/>
              </a:path>
            </a:pathLst>
          </a:custGeom>
        </p:spPr>
      </p:pic>
      <p:sp useBgFill="1">
        <p:nvSpPr>
          <p:cNvPr id="24" name="Freeform: Shape 23">
            <a:extLst>
              <a:ext uri="{FF2B5EF4-FFF2-40B4-BE49-F238E27FC236}">
                <a16:creationId xmlns="" xmlns:a16="http://schemas.microsoft.com/office/drawing/2014/main" id="{189BBEAA-BB93-4878-8C95-3C8AADE2E0C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4397136" cy="6858000"/>
          </a:xfrm>
          <a:custGeom>
            <a:avLst/>
            <a:gdLst>
              <a:gd name="connsiteX0" fmla="*/ 0 w 4397136"/>
              <a:gd name="connsiteY0" fmla="*/ 0 h 6858000"/>
              <a:gd name="connsiteX1" fmla="*/ 3599069 w 4397136"/>
              <a:gd name="connsiteY1" fmla="*/ 0 h 6858000"/>
              <a:gd name="connsiteX2" fmla="*/ 3634072 w 4397136"/>
              <a:gd name="connsiteY2" fmla="*/ 58977 h 6858000"/>
              <a:gd name="connsiteX3" fmla="*/ 4397136 w 4397136"/>
              <a:gd name="connsiteY3" fmla="*/ 3474189 h 6858000"/>
              <a:gd name="connsiteX4" fmla="*/ 3802221 w 4397136"/>
              <a:gd name="connsiteY4" fmla="*/ 6546415 h 6858000"/>
              <a:gd name="connsiteX5" fmla="*/ 3649466 w 4397136"/>
              <a:gd name="connsiteY5" fmla="*/ 6858000 h 6858000"/>
              <a:gd name="connsiteX6" fmla="*/ 0 w 439713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97136" h="6858000">
                <a:moveTo>
                  <a:pt x="0" y="0"/>
                </a:moveTo>
                <a:lnTo>
                  <a:pt x="3599069" y="0"/>
                </a:lnTo>
                <a:lnTo>
                  <a:pt x="3634072" y="58977"/>
                </a:lnTo>
                <a:cubicBezTo>
                  <a:pt x="4105532" y="933006"/>
                  <a:pt x="4397136" y="2140466"/>
                  <a:pt x="4397136" y="3474189"/>
                </a:cubicBezTo>
                <a:cubicBezTo>
                  <a:pt x="4397136" y="4641197"/>
                  <a:pt x="4173877" y="5711534"/>
                  <a:pt x="3802221" y="6546415"/>
                </a:cubicBezTo>
                <a:lnTo>
                  <a:pt x="3649466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26" name="Freeform: Shape 25">
            <a:extLst>
              <a:ext uri="{FF2B5EF4-FFF2-40B4-BE49-F238E27FC236}">
                <a16:creationId xmlns="" xmlns:a16="http://schemas.microsoft.com/office/drawing/2014/main" id="{D529C0C6-AAEB-4982-A9E6-BC6A8B2AEFB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4386504" cy="6858000"/>
          </a:xfrm>
          <a:custGeom>
            <a:avLst/>
            <a:gdLst>
              <a:gd name="connsiteX0" fmla="*/ 0 w 4386504"/>
              <a:gd name="connsiteY0" fmla="*/ 0 h 6858000"/>
              <a:gd name="connsiteX1" fmla="*/ 3588437 w 4386504"/>
              <a:gd name="connsiteY1" fmla="*/ 0 h 6858000"/>
              <a:gd name="connsiteX2" fmla="*/ 3623440 w 4386504"/>
              <a:gd name="connsiteY2" fmla="*/ 58977 h 6858000"/>
              <a:gd name="connsiteX3" fmla="*/ 4386504 w 4386504"/>
              <a:gd name="connsiteY3" fmla="*/ 3474189 h 6858000"/>
              <a:gd name="connsiteX4" fmla="*/ 3791589 w 4386504"/>
              <a:gd name="connsiteY4" fmla="*/ 6546415 h 6858000"/>
              <a:gd name="connsiteX5" fmla="*/ 3638834 w 4386504"/>
              <a:gd name="connsiteY5" fmla="*/ 6858000 h 6858000"/>
              <a:gd name="connsiteX6" fmla="*/ 0 w 438650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6504" h="6858000">
                <a:moveTo>
                  <a:pt x="0" y="0"/>
                </a:moveTo>
                <a:lnTo>
                  <a:pt x="3588437" y="0"/>
                </a:lnTo>
                <a:lnTo>
                  <a:pt x="3623440" y="58977"/>
                </a:lnTo>
                <a:cubicBezTo>
                  <a:pt x="4094900" y="933006"/>
                  <a:pt x="4386504" y="2140466"/>
                  <a:pt x="4386504" y="3474189"/>
                </a:cubicBezTo>
                <a:cubicBezTo>
                  <a:pt x="4386504" y="4641197"/>
                  <a:pt x="4163245" y="5711534"/>
                  <a:pt x="3791589" y="6546415"/>
                </a:cubicBezTo>
                <a:lnTo>
                  <a:pt x="3638834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="" xmlns:a16="http://schemas.microsoft.com/office/drawing/2014/main" id="{7C0B334E-66E0-442A-8306-19629EC2DC5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38912" y="4544568"/>
            <a:ext cx="341496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Graphic 6" descr="Médical">
            <a:extLst>
              <a:ext uri="{FF2B5EF4-FFF2-40B4-BE49-F238E27FC236}">
                <a16:creationId xmlns="" xmlns:a16="http://schemas.microsoft.com/office/drawing/2014/main" id="{76B96D68-83C9-5279-8A02-ECFC92A2AC5E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96000" y="-187031"/>
            <a:ext cx="2160000" cy="2160000"/>
          </a:xfrm>
          <a:prstGeom prst="rect">
            <a:avLst/>
          </a:prstGeom>
        </p:spPr>
      </p:pic>
      <p:pic>
        <p:nvPicPr>
          <p:cNvPr id="6" name="Graphic 6" descr="Médical">
            <a:extLst>
              <a:ext uri="{FF2B5EF4-FFF2-40B4-BE49-F238E27FC236}">
                <a16:creationId xmlns="" xmlns:a16="http://schemas.microsoft.com/office/drawing/2014/main" id="{0EDB185E-9915-F626-0D73-8A0EB4E68D1D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4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533517" y="1552447"/>
            <a:ext cx="5768725" cy="5768725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="" xmlns:a16="http://schemas.microsoft.com/office/drawing/2014/main" id="{6513A359-05DE-64DA-D726-763A30C0A4AC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1092068" y="2298983"/>
            <a:ext cx="10372471" cy="3361055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433F48D3-5A99-4BFB-B129-725853F03C32}"/>
              </a:ext>
            </a:extLst>
          </p:cNvPr>
          <p:cNvSpPr/>
          <p:nvPr/>
        </p:nvSpPr>
        <p:spPr>
          <a:xfrm>
            <a:off x="182304" y="26104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600" b="1" dirty="0">
                <a:solidFill>
                  <a:srgbClr val="00B050"/>
                </a:solidFill>
              </a:rPr>
              <a:t>Mise </a:t>
            </a:r>
            <a:r>
              <a:rPr lang="en-US" sz="3600" b="1" dirty="0" err="1">
                <a:solidFill>
                  <a:srgbClr val="00B050"/>
                </a:solidFill>
              </a:rPr>
              <a:t>en</a:t>
            </a:r>
            <a:r>
              <a:rPr lang="en-US" sz="3600" b="1" dirty="0">
                <a:solidFill>
                  <a:srgbClr val="00B050"/>
                </a:solidFill>
              </a:rPr>
              <a:t> place </a:t>
            </a:r>
            <a:r>
              <a:rPr lang="en-US" sz="3600" b="1" dirty="0" err="1">
                <a:solidFill>
                  <a:srgbClr val="00B050"/>
                </a:solidFill>
              </a:rPr>
              <a:t>d’actes</a:t>
            </a:r>
            <a:r>
              <a:rPr lang="en-US" sz="3600" b="1" dirty="0">
                <a:solidFill>
                  <a:srgbClr val="00B050"/>
                </a:solidFill>
              </a:rPr>
              <a:t> </a:t>
            </a:r>
            <a:r>
              <a:rPr lang="en-US" sz="3600" b="1" dirty="0" err="1">
                <a:solidFill>
                  <a:srgbClr val="00B050"/>
                </a:solidFill>
              </a:rPr>
              <a:t>pharmaceutiques</a:t>
            </a:r>
            <a:r>
              <a:rPr lang="en-US" sz="3600" b="1" dirty="0">
                <a:solidFill>
                  <a:srgbClr val="00B050"/>
                </a:solidFill>
              </a:rPr>
              <a:t> à </a:t>
            </a:r>
            <a:r>
              <a:rPr lang="en-US" sz="3600" b="1" dirty="0" err="1">
                <a:solidFill>
                  <a:srgbClr val="00B050"/>
                </a:solidFill>
              </a:rPr>
              <a:t>l’officine</a:t>
            </a:r>
            <a:endParaRPr lang="en-US" sz="3600" dirty="0"/>
          </a:p>
        </p:txBody>
      </p:sp>
      <p:sp>
        <p:nvSpPr>
          <p:cNvPr id="9" name="Titre 1">
            <a:extLst>
              <a:ext uri="{FF2B5EF4-FFF2-40B4-BE49-F238E27FC236}">
                <a16:creationId xmlns="" xmlns:a16="http://schemas.microsoft.com/office/drawing/2014/main" id="{C0BA093E-721A-D43B-0159-3AB1312CC2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 rot="16200000">
            <a:off x="-2119323" y="3729592"/>
            <a:ext cx="5308421" cy="611230"/>
          </a:xfrm>
        </p:spPr>
        <p:txBody>
          <a:bodyPr vert="horz" lIns="91440" tIns="45720" rIns="91440" bIns="45720" rtlCol="0">
            <a:noAutofit/>
          </a:bodyPr>
          <a:lstStyle/>
          <a:p>
            <a:pPr algn="l"/>
            <a:r>
              <a:rPr lang="fr-FR" sz="2600" b="1" i="1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Financement des services à l’officine</a:t>
            </a:r>
            <a:endParaRPr lang="en-US" sz="2600" i="1" kern="1200" dirty="0">
              <a:solidFill>
                <a:srgbClr val="00B050"/>
              </a:solidFill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="" xmlns:a16="http://schemas.microsoft.com/office/drawing/2014/main" id="{DFA08E32-CBAE-5A0D-B19E-109960C7A0A7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b="94210"/>
          <a:stretch/>
        </p:blipFill>
        <p:spPr>
          <a:xfrm>
            <a:off x="1096311" y="1946729"/>
            <a:ext cx="10387029" cy="355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952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="" xmlns:a16="http://schemas.microsoft.com/office/drawing/2014/main" id="{7BBD5B30-C741-4E67-AFD8-17917090ABC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 4" descr="Une image contenant horloge, cercle, Horloge murale, art&#10;&#10;Description générée automatiquement">
            <a:extLst>
              <a:ext uri="{FF2B5EF4-FFF2-40B4-BE49-F238E27FC236}">
                <a16:creationId xmlns="" xmlns:a16="http://schemas.microsoft.com/office/drawing/2014/main" id="{2CCD5602-B0D2-AA4C-D16C-ECA8A04712A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132" r="21578" b="1"/>
          <a:stretch/>
        </p:blipFill>
        <p:spPr>
          <a:xfrm>
            <a:off x="7817583" y="10"/>
            <a:ext cx="4374417" cy="6857990"/>
          </a:xfrm>
          <a:custGeom>
            <a:avLst/>
            <a:gdLst/>
            <a:ahLst/>
            <a:cxnLst/>
            <a:rect l="l" t="t" r="r" b="b"/>
            <a:pathLst>
              <a:path w="4374417" h="6858000">
                <a:moveTo>
                  <a:pt x="22719" y="0"/>
                </a:moveTo>
                <a:lnTo>
                  <a:pt x="4374417" y="0"/>
                </a:lnTo>
                <a:lnTo>
                  <a:pt x="4374417" y="6858000"/>
                </a:lnTo>
                <a:lnTo>
                  <a:pt x="0" y="6858000"/>
                </a:lnTo>
                <a:lnTo>
                  <a:pt x="6670" y="6845555"/>
                </a:lnTo>
                <a:cubicBezTo>
                  <a:pt x="495881" y="5886487"/>
                  <a:pt x="785588" y="4695963"/>
                  <a:pt x="785588" y="3406233"/>
                </a:cubicBezTo>
                <a:cubicBezTo>
                  <a:pt x="785588" y="2215714"/>
                  <a:pt x="538737" y="1109724"/>
                  <a:pt x="115983" y="192283"/>
                </a:cubicBezTo>
                <a:close/>
              </a:path>
            </a:pathLst>
          </a:custGeom>
        </p:spPr>
      </p:pic>
      <p:sp useBgFill="1">
        <p:nvSpPr>
          <p:cNvPr id="24" name="Freeform: Shape 23">
            <a:extLst>
              <a:ext uri="{FF2B5EF4-FFF2-40B4-BE49-F238E27FC236}">
                <a16:creationId xmlns="" xmlns:a16="http://schemas.microsoft.com/office/drawing/2014/main" id="{189BBEAA-BB93-4878-8C95-3C8AADE2E0C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4397136" cy="6858000"/>
          </a:xfrm>
          <a:custGeom>
            <a:avLst/>
            <a:gdLst>
              <a:gd name="connsiteX0" fmla="*/ 0 w 4397136"/>
              <a:gd name="connsiteY0" fmla="*/ 0 h 6858000"/>
              <a:gd name="connsiteX1" fmla="*/ 3599069 w 4397136"/>
              <a:gd name="connsiteY1" fmla="*/ 0 h 6858000"/>
              <a:gd name="connsiteX2" fmla="*/ 3634072 w 4397136"/>
              <a:gd name="connsiteY2" fmla="*/ 58977 h 6858000"/>
              <a:gd name="connsiteX3" fmla="*/ 4397136 w 4397136"/>
              <a:gd name="connsiteY3" fmla="*/ 3474189 h 6858000"/>
              <a:gd name="connsiteX4" fmla="*/ 3802221 w 4397136"/>
              <a:gd name="connsiteY4" fmla="*/ 6546415 h 6858000"/>
              <a:gd name="connsiteX5" fmla="*/ 3649466 w 4397136"/>
              <a:gd name="connsiteY5" fmla="*/ 6858000 h 6858000"/>
              <a:gd name="connsiteX6" fmla="*/ 0 w 439713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97136" h="6858000">
                <a:moveTo>
                  <a:pt x="0" y="0"/>
                </a:moveTo>
                <a:lnTo>
                  <a:pt x="3599069" y="0"/>
                </a:lnTo>
                <a:lnTo>
                  <a:pt x="3634072" y="58977"/>
                </a:lnTo>
                <a:cubicBezTo>
                  <a:pt x="4105532" y="933006"/>
                  <a:pt x="4397136" y="2140466"/>
                  <a:pt x="4397136" y="3474189"/>
                </a:cubicBezTo>
                <a:cubicBezTo>
                  <a:pt x="4397136" y="4641197"/>
                  <a:pt x="4173877" y="5711534"/>
                  <a:pt x="3802221" y="6546415"/>
                </a:cubicBezTo>
                <a:lnTo>
                  <a:pt x="3649466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26" name="Freeform: Shape 25">
            <a:extLst>
              <a:ext uri="{FF2B5EF4-FFF2-40B4-BE49-F238E27FC236}">
                <a16:creationId xmlns="" xmlns:a16="http://schemas.microsoft.com/office/drawing/2014/main" id="{D529C0C6-AAEB-4982-A9E6-BC6A8B2AEFB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4386504" cy="6858000"/>
          </a:xfrm>
          <a:custGeom>
            <a:avLst/>
            <a:gdLst>
              <a:gd name="connsiteX0" fmla="*/ 0 w 4386504"/>
              <a:gd name="connsiteY0" fmla="*/ 0 h 6858000"/>
              <a:gd name="connsiteX1" fmla="*/ 3588437 w 4386504"/>
              <a:gd name="connsiteY1" fmla="*/ 0 h 6858000"/>
              <a:gd name="connsiteX2" fmla="*/ 3623440 w 4386504"/>
              <a:gd name="connsiteY2" fmla="*/ 58977 h 6858000"/>
              <a:gd name="connsiteX3" fmla="*/ 4386504 w 4386504"/>
              <a:gd name="connsiteY3" fmla="*/ 3474189 h 6858000"/>
              <a:gd name="connsiteX4" fmla="*/ 3791589 w 4386504"/>
              <a:gd name="connsiteY4" fmla="*/ 6546415 h 6858000"/>
              <a:gd name="connsiteX5" fmla="*/ 3638834 w 4386504"/>
              <a:gd name="connsiteY5" fmla="*/ 6858000 h 6858000"/>
              <a:gd name="connsiteX6" fmla="*/ 0 w 438650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6504" h="6858000">
                <a:moveTo>
                  <a:pt x="0" y="0"/>
                </a:moveTo>
                <a:lnTo>
                  <a:pt x="3588437" y="0"/>
                </a:lnTo>
                <a:lnTo>
                  <a:pt x="3623440" y="58977"/>
                </a:lnTo>
                <a:cubicBezTo>
                  <a:pt x="4094900" y="933006"/>
                  <a:pt x="4386504" y="2140466"/>
                  <a:pt x="4386504" y="3474189"/>
                </a:cubicBezTo>
                <a:cubicBezTo>
                  <a:pt x="4386504" y="4641197"/>
                  <a:pt x="4163245" y="5711534"/>
                  <a:pt x="3791589" y="6546415"/>
                </a:cubicBezTo>
                <a:lnTo>
                  <a:pt x="3638834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="" xmlns:a16="http://schemas.microsoft.com/office/drawing/2014/main" id="{7C0B334E-66E0-442A-8306-19629EC2DC5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38912" y="4544568"/>
            <a:ext cx="341496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Graphic 6" descr="Médical">
            <a:extLst>
              <a:ext uri="{FF2B5EF4-FFF2-40B4-BE49-F238E27FC236}">
                <a16:creationId xmlns="" xmlns:a16="http://schemas.microsoft.com/office/drawing/2014/main" id="{76B96D68-83C9-5279-8A02-ECFC92A2AC5E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96000" y="-187031"/>
            <a:ext cx="2160000" cy="2160000"/>
          </a:xfrm>
          <a:prstGeom prst="rect">
            <a:avLst/>
          </a:prstGeom>
        </p:spPr>
      </p:pic>
      <p:pic>
        <p:nvPicPr>
          <p:cNvPr id="6" name="Graphic 6" descr="Médical">
            <a:extLst>
              <a:ext uri="{FF2B5EF4-FFF2-40B4-BE49-F238E27FC236}">
                <a16:creationId xmlns="" xmlns:a16="http://schemas.microsoft.com/office/drawing/2014/main" id="{0EDB185E-9915-F626-0D73-8A0EB4E68D1D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4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-241725" y="1529591"/>
            <a:ext cx="5768725" cy="5768725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="" xmlns:a16="http://schemas.microsoft.com/office/drawing/2014/main" id="{C3077B83-2127-9AED-19F1-252A495A1F89}"/>
              </a:ext>
            </a:extLst>
          </p:cNvPr>
          <p:cNvSpPr txBox="1"/>
          <p:nvPr/>
        </p:nvSpPr>
        <p:spPr>
          <a:xfrm>
            <a:off x="327819" y="2377814"/>
            <a:ext cx="370989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fr-FR" sz="2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Liens utiles en PACA </a:t>
            </a:r>
            <a:r>
              <a:rPr lang="fr-FR" sz="2800" b="1" dirty="0">
                <a:effectLst/>
              </a:rPr>
              <a:t> </a:t>
            </a:r>
            <a:r>
              <a:rPr lang="fr-FR" sz="2800" b="1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="" xmlns:a16="http://schemas.microsoft.com/office/drawing/2014/main" id="{CF689BD4-D3F3-032E-25C7-81D2E2294AB8}"/>
              </a:ext>
            </a:extLst>
          </p:cNvPr>
          <p:cNvSpPr txBox="1"/>
          <p:nvPr/>
        </p:nvSpPr>
        <p:spPr>
          <a:xfrm>
            <a:off x="823515" y="3207816"/>
            <a:ext cx="6222206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00" b="1" dirty="0">
                <a:solidFill>
                  <a:schemeClr val="accent1"/>
                </a:solidFill>
                <a:hlinkClick r:id="rId8"/>
              </a:rPr>
              <a:t>https://www.urps-pharmaciens-paca.fr</a:t>
            </a:r>
            <a:endParaRPr lang="fr-FR" sz="2800" b="1" dirty="0">
              <a:solidFill>
                <a:schemeClr val="accent1"/>
              </a:solidFill>
            </a:endParaRPr>
          </a:p>
          <a:p>
            <a:endParaRPr lang="fr-FR" sz="2800" dirty="0">
              <a:solidFill>
                <a:schemeClr val="accent1"/>
              </a:solidFill>
            </a:endParaRPr>
          </a:p>
          <a:p>
            <a:r>
              <a:rPr lang="fr-FR" sz="2800" b="1" dirty="0">
                <a:solidFill>
                  <a:schemeClr val="accent1"/>
                </a:solidFill>
                <a:hlinkClick r:id="rId9"/>
              </a:rPr>
              <a:t>https://linktr.ee/ocresudpharma</a:t>
            </a:r>
            <a:endParaRPr lang="fr-FR" sz="2800" b="1" dirty="0">
              <a:solidFill>
                <a:schemeClr val="accent1"/>
              </a:solidFill>
            </a:endParaRPr>
          </a:p>
          <a:p>
            <a:endParaRPr lang="fr-FR" sz="2800" b="1" dirty="0">
              <a:solidFill>
                <a:schemeClr val="accent1"/>
              </a:solidFill>
            </a:endParaRPr>
          </a:p>
          <a:p>
            <a:r>
              <a:rPr lang="fr-FR" sz="2800" b="1" dirty="0">
                <a:solidFill>
                  <a:schemeClr val="accent1"/>
                </a:solidFill>
                <a:hlinkClick r:id="rId10"/>
              </a:rPr>
              <a:t>https://</a:t>
            </a:r>
            <a:r>
              <a:rPr lang="fr-FR" sz="2800" b="1" dirty="0" smtClean="0">
                <a:solidFill>
                  <a:schemeClr val="accent1"/>
                </a:solidFill>
                <a:hlinkClick r:id="rId10"/>
              </a:rPr>
              <a:t>sfpc.eu</a:t>
            </a:r>
            <a:endParaRPr lang="fr-FR" sz="2800" b="1" dirty="0">
              <a:solidFill>
                <a:schemeClr val="accent1"/>
              </a:solidFill>
              <a:hlinkClick r:id="rId10"/>
            </a:endParaRPr>
          </a:p>
          <a:p>
            <a:endParaRPr lang="fr-FR" sz="2800" b="1" dirty="0" smtClean="0">
              <a:solidFill>
                <a:schemeClr val="accent1"/>
              </a:solidFill>
              <a:hlinkClick r:id="rId10"/>
            </a:endParaRPr>
          </a:p>
          <a:p>
            <a:r>
              <a:rPr lang="fr-FR" sz="2800" b="1" dirty="0">
                <a:solidFill>
                  <a:schemeClr val="accent1"/>
                </a:solidFill>
                <a:hlinkClick r:id="rId10"/>
              </a:rPr>
              <a:t>https://</a:t>
            </a:r>
            <a:r>
              <a:rPr lang="fr-FR" sz="2800" b="1" dirty="0" smtClean="0">
                <a:solidFill>
                  <a:schemeClr val="accent1"/>
                </a:solidFill>
                <a:hlinkClick r:id="rId10"/>
              </a:rPr>
              <a:t>www.omeditpacacorse.fr/</a:t>
            </a:r>
            <a:endParaRPr lang="fr-FR" sz="2800" b="1" dirty="0">
              <a:solidFill>
                <a:schemeClr val="accent1"/>
              </a:solidFill>
            </a:endParaRPr>
          </a:p>
        </p:txBody>
      </p:sp>
      <p:sp>
        <p:nvSpPr>
          <p:cNvPr id="15" name="Titre 1">
            <a:extLst>
              <a:ext uri="{FF2B5EF4-FFF2-40B4-BE49-F238E27FC236}">
                <a16:creationId xmlns="" xmlns:a16="http://schemas.microsoft.com/office/drawing/2014/main" id="{3A49D205-72F4-4EFA-8107-9F8A55A32D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3272" y="1237587"/>
            <a:ext cx="5308421" cy="611230"/>
          </a:xfrm>
        </p:spPr>
        <p:txBody>
          <a:bodyPr vert="horz" lIns="91440" tIns="45720" rIns="91440" bIns="45720" rtlCol="0">
            <a:noAutofit/>
          </a:bodyPr>
          <a:lstStyle/>
          <a:p>
            <a:pPr algn="l"/>
            <a:r>
              <a:rPr lang="fr-FR" sz="26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Financement des services à l’officine</a:t>
            </a:r>
            <a:endParaRPr lang="en-US" sz="2600" i="1" kern="1200" dirty="0">
              <a:solidFill>
                <a:srgbClr val="FF0000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30AF24C5-6C4F-4AFA-85D5-8B2D7DC7E62E}"/>
              </a:ext>
            </a:extLst>
          </p:cNvPr>
          <p:cNvSpPr/>
          <p:nvPr/>
        </p:nvSpPr>
        <p:spPr>
          <a:xfrm>
            <a:off x="182304" y="26104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600" b="1" dirty="0">
                <a:solidFill>
                  <a:srgbClr val="00B050"/>
                </a:solidFill>
              </a:rPr>
              <a:t>Mise </a:t>
            </a:r>
            <a:r>
              <a:rPr lang="en-US" sz="3600" b="1" dirty="0" err="1">
                <a:solidFill>
                  <a:srgbClr val="00B050"/>
                </a:solidFill>
              </a:rPr>
              <a:t>en</a:t>
            </a:r>
            <a:r>
              <a:rPr lang="en-US" sz="3600" b="1" dirty="0">
                <a:solidFill>
                  <a:srgbClr val="00B050"/>
                </a:solidFill>
              </a:rPr>
              <a:t> place </a:t>
            </a:r>
            <a:r>
              <a:rPr lang="en-US" sz="3600" b="1" dirty="0" err="1">
                <a:solidFill>
                  <a:srgbClr val="00B050"/>
                </a:solidFill>
              </a:rPr>
              <a:t>d’actes</a:t>
            </a:r>
            <a:r>
              <a:rPr lang="en-US" sz="3600" b="1" dirty="0">
                <a:solidFill>
                  <a:srgbClr val="00B050"/>
                </a:solidFill>
              </a:rPr>
              <a:t> </a:t>
            </a:r>
            <a:r>
              <a:rPr lang="en-US" sz="3600" b="1" dirty="0" err="1">
                <a:solidFill>
                  <a:srgbClr val="00B050"/>
                </a:solidFill>
              </a:rPr>
              <a:t>pharmaceutiques</a:t>
            </a:r>
            <a:r>
              <a:rPr lang="en-US" sz="3600" b="1" dirty="0">
                <a:solidFill>
                  <a:srgbClr val="00B050"/>
                </a:solidFill>
              </a:rPr>
              <a:t> à </a:t>
            </a:r>
            <a:r>
              <a:rPr lang="en-US" sz="3600" b="1" dirty="0" err="1">
                <a:solidFill>
                  <a:srgbClr val="00B050"/>
                </a:solidFill>
              </a:rPr>
              <a:t>l’officine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112860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="" xmlns:a16="http://schemas.microsoft.com/office/drawing/2014/main" id="{7BBD5B30-C741-4E67-AFD8-17917090ABC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 4" descr="Une image contenant horloge, cercle, Horloge murale, art&#10;&#10;Description générée automatiquement">
            <a:extLst>
              <a:ext uri="{FF2B5EF4-FFF2-40B4-BE49-F238E27FC236}">
                <a16:creationId xmlns="" xmlns:a16="http://schemas.microsoft.com/office/drawing/2014/main" id="{2CCD5602-B0D2-AA4C-D16C-ECA8A04712A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132" r="21578" b="1"/>
          <a:stretch/>
        </p:blipFill>
        <p:spPr>
          <a:xfrm>
            <a:off x="7817583" y="10"/>
            <a:ext cx="4374417" cy="6857990"/>
          </a:xfrm>
          <a:custGeom>
            <a:avLst/>
            <a:gdLst/>
            <a:ahLst/>
            <a:cxnLst/>
            <a:rect l="l" t="t" r="r" b="b"/>
            <a:pathLst>
              <a:path w="4374417" h="6858000">
                <a:moveTo>
                  <a:pt x="22719" y="0"/>
                </a:moveTo>
                <a:lnTo>
                  <a:pt x="4374417" y="0"/>
                </a:lnTo>
                <a:lnTo>
                  <a:pt x="4374417" y="6858000"/>
                </a:lnTo>
                <a:lnTo>
                  <a:pt x="0" y="6858000"/>
                </a:lnTo>
                <a:lnTo>
                  <a:pt x="6670" y="6845555"/>
                </a:lnTo>
                <a:cubicBezTo>
                  <a:pt x="495881" y="5886487"/>
                  <a:pt x="785588" y="4695963"/>
                  <a:pt x="785588" y="3406233"/>
                </a:cubicBezTo>
                <a:cubicBezTo>
                  <a:pt x="785588" y="2215714"/>
                  <a:pt x="538737" y="1109724"/>
                  <a:pt x="115983" y="192283"/>
                </a:cubicBezTo>
                <a:close/>
              </a:path>
            </a:pathLst>
          </a:custGeom>
        </p:spPr>
      </p:pic>
      <p:sp useBgFill="1">
        <p:nvSpPr>
          <p:cNvPr id="24" name="Freeform: Shape 23">
            <a:extLst>
              <a:ext uri="{FF2B5EF4-FFF2-40B4-BE49-F238E27FC236}">
                <a16:creationId xmlns="" xmlns:a16="http://schemas.microsoft.com/office/drawing/2014/main" id="{189BBEAA-BB93-4878-8C95-3C8AADE2E0C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4397136" cy="6858000"/>
          </a:xfrm>
          <a:custGeom>
            <a:avLst/>
            <a:gdLst>
              <a:gd name="connsiteX0" fmla="*/ 0 w 4397136"/>
              <a:gd name="connsiteY0" fmla="*/ 0 h 6858000"/>
              <a:gd name="connsiteX1" fmla="*/ 3599069 w 4397136"/>
              <a:gd name="connsiteY1" fmla="*/ 0 h 6858000"/>
              <a:gd name="connsiteX2" fmla="*/ 3634072 w 4397136"/>
              <a:gd name="connsiteY2" fmla="*/ 58977 h 6858000"/>
              <a:gd name="connsiteX3" fmla="*/ 4397136 w 4397136"/>
              <a:gd name="connsiteY3" fmla="*/ 3474189 h 6858000"/>
              <a:gd name="connsiteX4" fmla="*/ 3802221 w 4397136"/>
              <a:gd name="connsiteY4" fmla="*/ 6546415 h 6858000"/>
              <a:gd name="connsiteX5" fmla="*/ 3649466 w 4397136"/>
              <a:gd name="connsiteY5" fmla="*/ 6858000 h 6858000"/>
              <a:gd name="connsiteX6" fmla="*/ 0 w 439713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97136" h="6858000">
                <a:moveTo>
                  <a:pt x="0" y="0"/>
                </a:moveTo>
                <a:lnTo>
                  <a:pt x="3599069" y="0"/>
                </a:lnTo>
                <a:lnTo>
                  <a:pt x="3634072" y="58977"/>
                </a:lnTo>
                <a:cubicBezTo>
                  <a:pt x="4105532" y="933006"/>
                  <a:pt x="4397136" y="2140466"/>
                  <a:pt x="4397136" y="3474189"/>
                </a:cubicBezTo>
                <a:cubicBezTo>
                  <a:pt x="4397136" y="4641197"/>
                  <a:pt x="4173877" y="5711534"/>
                  <a:pt x="3802221" y="6546415"/>
                </a:cubicBezTo>
                <a:lnTo>
                  <a:pt x="3649466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26" name="Freeform: Shape 25">
            <a:extLst>
              <a:ext uri="{FF2B5EF4-FFF2-40B4-BE49-F238E27FC236}">
                <a16:creationId xmlns="" xmlns:a16="http://schemas.microsoft.com/office/drawing/2014/main" id="{D529C0C6-AAEB-4982-A9E6-BC6A8B2AEFB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4386504" cy="6858000"/>
          </a:xfrm>
          <a:custGeom>
            <a:avLst/>
            <a:gdLst>
              <a:gd name="connsiteX0" fmla="*/ 0 w 4386504"/>
              <a:gd name="connsiteY0" fmla="*/ 0 h 6858000"/>
              <a:gd name="connsiteX1" fmla="*/ 3588437 w 4386504"/>
              <a:gd name="connsiteY1" fmla="*/ 0 h 6858000"/>
              <a:gd name="connsiteX2" fmla="*/ 3623440 w 4386504"/>
              <a:gd name="connsiteY2" fmla="*/ 58977 h 6858000"/>
              <a:gd name="connsiteX3" fmla="*/ 4386504 w 4386504"/>
              <a:gd name="connsiteY3" fmla="*/ 3474189 h 6858000"/>
              <a:gd name="connsiteX4" fmla="*/ 3791589 w 4386504"/>
              <a:gd name="connsiteY4" fmla="*/ 6546415 h 6858000"/>
              <a:gd name="connsiteX5" fmla="*/ 3638834 w 4386504"/>
              <a:gd name="connsiteY5" fmla="*/ 6858000 h 6858000"/>
              <a:gd name="connsiteX6" fmla="*/ 0 w 438650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6504" h="6858000">
                <a:moveTo>
                  <a:pt x="0" y="0"/>
                </a:moveTo>
                <a:lnTo>
                  <a:pt x="3588437" y="0"/>
                </a:lnTo>
                <a:lnTo>
                  <a:pt x="3623440" y="58977"/>
                </a:lnTo>
                <a:cubicBezTo>
                  <a:pt x="4094900" y="933006"/>
                  <a:pt x="4386504" y="2140466"/>
                  <a:pt x="4386504" y="3474189"/>
                </a:cubicBezTo>
                <a:cubicBezTo>
                  <a:pt x="4386504" y="4641197"/>
                  <a:pt x="4163245" y="5711534"/>
                  <a:pt x="3791589" y="6546415"/>
                </a:cubicBezTo>
                <a:lnTo>
                  <a:pt x="3638834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="" xmlns:a16="http://schemas.microsoft.com/office/drawing/2014/main" id="{7C0B334E-66E0-442A-8306-19629EC2DC5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38912" y="4544568"/>
            <a:ext cx="341496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Graphic 6" descr="Médical">
            <a:extLst>
              <a:ext uri="{FF2B5EF4-FFF2-40B4-BE49-F238E27FC236}">
                <a16:creationId xmlns="" xmlns:a16="http://schemas.microsoft.com/office/drawing/2014/main" id="{76B96D68-83C9-5279-8A02-ECFC92A2AC5E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96000" y="-187031"/>
            <a:ext cx="2160000" cy="2160000"/>
          </a:xfrm>
          <a:prstGeom prst="rect">
            <a:avLst/>
          </a:prstGeom>
        </p:spPr>
      </p:pic>
      <p:pic>
        <p:nvPicPr>
          <p:cNvPr id="6" name="Graphic 6" descr="Médical">
            <a:extLst>
              <a:ext uri="{FF2B5EF4-FFF2-40B4-BE49-F238E27FC236}">
                <a16:creationId xmlns="" xmlns:a16="http://schemas.microsoft.com/office/drawing/2014/main" id="{0EDB185E-9915-F626-0D73-8A0EB4E68D1D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4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241725" y="1529591"/>
            <a:ext cx="5768725" cy="5768725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="" xmlns:a16="http://schemas.microsoft.com/office/drawing/2014/main" id="{AECE8EA9-81F6-4641-A7BB-239598F57835}"/>
              </a:ext>
            </a:extLst>
          </p:cNvPr>
          <p:cNvSpPr txBox="1"/>
          <p:nvPr/>
        </p:nvSpPr>
        <p:spPr>
          <a:xfrm>
            <a:off x="438912" y="2318500"/>
            <a:ext cx="844645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Exemples de patients éligibles selon le Vademecum </a:t>
            </a:r>
            <a:r>
              <a:rPr lang="fr-FR" sz="2800" dirty="0">
                <a:effectLst/>
              </a:rPr>
              <a:t> </a:t>
            </a:r>
            <a:endParaRPr lang="fr-FR" sz="2800" dirty="0"/>
          </a:p>
        </p:txBody>
      </p:sp>
      <p:pic>
        <p:nvPicPr>
          <p:cNvPr id="18" name="Image 17">
            <a:extLst>
              <a:ext uri="{FF2B5EF4-FFF2-40B4-BE49-F238E27FC236}">
                <a16:creationId xmlns="" xmlns:a16="http://schemas.microsoft.com/office/drawing/2014/main" id="{042A3E87-05A9-4B0D-8682-EE4A459B0DA4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27014" y="3371693"/>
            <a:ext cx="12139586" cy="2908442"/>
          </a:xfrm>
          <a:prstGeom prst="rect">
            <a:avLst/>
          </a:prstGeom>
        </p:spPr>
      </p:pic>
      <p:sp>
        <p:nvSpPr>
          <p:cNvPr id="16" name="Titre 1">
            <a:extLst>
              <a:ext uri="{FF2B5EF4-FFF2-40B4-BE49-F238E27FC236}">
                <a16:creationId xmlns="" xmlns:a16="http://schemas.microsoft.com/office/drawing/2014/main" id="{FD44578D-6886-4699-B840-014E7E5F9B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3272" y="1237587"/>
            <a:ext cx="5308421" cy="611230"/>
          </a:xfrm>
        </p:spPr>
        <p:txBody>
          <a:bodyPr vert="horz" lIns="91440" tIns="45720" rIns="91440" bIns="45720" rtlCol="0">
            <a:noAutofit/>
          </a:bodyPr>
          <a:lstStyle/>
          <a:p>
            <a:pPr algn="l"/>
            <a:r>
              <a:rPr lang="fr-FR" sz="26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Financement des services à l’officine</a:t>
            </a:r>
            <a:endParaRPr lang="en-US" sz="2600" i="1" kern="1200" dirty="0">
              <a:solidFill>
                <a:srgbClr val="FF0000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94332401-767F-4120-80DD-43D8604CF5A1}"/>
              </a:ext>
            </a:extLst>
          </p:cNvPr>
          <p:cNvSpPr/>
          <p:nvPr/>
        </p:nvSpPr>
        <p:spPr>
          <a:xfrm>
            <a:off x="182304" y="26104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600" b="1" dirty="0">
                <a:solidFill>
                  <a:srgbClr val="00B050"/>
                </a:solidFill>
              </a:rPr>
              <a:t>Mise </a:t>
            </a:r>
            <a:r>
              <a:rPr lang="en-US" sz="3600" b="1" dirty="0" err="1">
                <a:solidFill>
                  <a:srgbClr val="00B050"/>
                </a:solidFill>
              </a:rPr>
              <a:t>en</a:t>
            </a:r>
            <a:r>
              <a:rPr lang="en-US" sz="3600" b="1" dirty="0">
                <a:solidFill>
                  <a:srgbClr val="00B050"/>
                </a:solidFill>
              </a:rPr>
              <a:t> place </a:t>
            </a:r>
            <a:r>
              <a:rPr lang="en-US" sz="3600" b="1" dirty="0" err="1">
                <a:solidFill>
                  <a:srgbClr val="00B050"/>
                </a:solidFill>
              </a:rPr>
              <a:t>d’actes</a:t>
            </a:r>
            <a:r>
              <a:rPr lang="en-US" sz="3600" b="1" dirty="0">
                <a:solidFill>
                  <a:srgbClr val="00B050"/>
                </a:solidFill>
              </a:rPr>
              <a:t> </a:t>
            </a:r>
            <a:r>
              <a:rPr lang="en-US" sz="3600" b="1" dirty="0" err="1">
                <a:solidFill>
                  <a:srgbClr val="00B050"/>
                </a:solidFill>
              </a:rPr>
              <a:t>pharmaceutiques</a:t>
            </a:r>
            <a:r>
              <a:rPr lang="en-US" sz="3600" b="1" dirty="0">
                <a:solidFill>
                  <a:srgbClr val="00B050"/>
                </a:solidFill>
              </a:rPr>
              <a:t> à </a:t>
            </a:r>
            <a:r>
              <a:rPr lang="en-US" sz="3600" b="1" dirty="0" err="1">
                <a:solidFill>
                  <a:srgbClr val="00B050"/>
                </a:solidFill>
              </a:rPr>
              <a:t>l’officine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527077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horloge, cercle, Horloge murale, art&#10;&#10;Description générée automatiquement">
            <a:extLst>
              <a:ext uri="{FF2B5EF4-FFF2-40B4-BE49-F238E27FC236}">
                <a16:creationId xmlns="" xmlns:a16="http://schemas.microsoft.com/office/drawing/2014/main" id="{2CCD5602-B0D2-AA4C-D16C-ECA8A04712A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132" r="21578" b="1"/>
          <a:stretch/>
        </p:blipFill>
        <p:spPr>
          <a:xfrm>
            <a:off x="7817583" y="10"/>
            <a:ext cx="4374417" cy="6857990"/>
          </a:xfrm>
          <a:custGeom>
            <a:avLst/>
            <a:gdLst/>
            <a:ahLst/>
            <a:cxnLst/>
            <a:rect l="l" t="t" r="r" b="b"/>
            <a:pathLst>
              <a:path w="4374417" h="6858000">
                <a:moveTo>
                  <a:pt x="22719" y="0"/>
                </a:moveTo>
                <a:lnTo>
                  <a:pt x="4374417" y="0"/>
                </a:lnTo>
                <a:lnTo>
                  <a:pt x="4374417" y="6858000"/>
                </a:lnTo>
                <a:lnTo>
                  <a:pt x="0" y="6858000"/>
                </a:lnTo>
                <a:lnTo>
                  <a:pt x="6670" y="6845555"/>
                </a:lnTo>
                <a:cubicBezTo>
                  <a:pt x="495881" y="5886487"/>
                  <a:pt x="785588" y="4695963"/>
                  <a:pt x="785588" y="3406233"/>
                </a:cubicBezTo>
                <a:cubicBezTo>
                  <a:pt x="785588" y="2215714"/>
                  <a:pt x="538737" y="1109724"/>
                  <a:pt x="115983" y="192283"/>
                </a:cubicBezTo>
                <a:close/>
              </a:path>
            </a:pathLst>
          </a:custGeom>
        </p:spPr>
      </p:pic>
      <p:pic>
        <p:nvPicPr>
          <p:cNvPr id="7" name="Graphic 6" descr="Médical">
            <a:extLst>
              <a:ext uri="{FF2B5EF4-FFF2-40B4-BE49-F238E27FC236}">
                <a16:creationId xmlns="" xmlns:a16="http://schemas.microsoft.com/office/drawing/2014/main" id="{76B96D68-83C9-5279-8A02-ECFC92A2AC5E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96000" y="-187031"/>
            <a:ext cx="2160000" cy="2160000"/>
          </a:xfrm>
          <a:prstGeom prst="rect">
            <a:avLst/>
          </a:prstGeom>
        </p:spPr>
      </p:pic>
      <p:pic>
        <p:nvPicPr>
          <p:cNvPr id="6" name="Graphic 6" descr="Médical">
            <a:extLst>
              <a:ext uri="{FF2B5EF4-FFF2-40B4-BE49-F238E27FC236}">
                <a16:creationId xmlns="" xmlns:a16="http://schemas.microsoft.com/office/drawing/2014/main" id="{0EDB185E-9915-F626-0D73-8A0EB4E68D1D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4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254425" y="1529591"/>
            <a:ext cx="5768725" cy="5768725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="" xmlns:a16="http://schemas.microsoft.com/office/drawing/2014/main" id="{391EFE9F-8682-4C24-B455-06856FAB7D99}"/>
              </a:ext>
            </a:extLst>
          </p:cNvPr>
          <p:cNvSpPr txBox="1"/>
          <p:nvPr/>
        </p:nvSpPr>
        <p:spPr>
          <a:xfrm>
            <a:off x="609600" y="2549300"/>
            <a:ext cx="7544800" cy="18898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itchFamily="2" charset="2"/>
              <a:buChar char=""/>
            </a:pPr>
            <a:r>
              <a:rPr lang="fr-FR" sz="32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Objectif : Donner de la visibilité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</a:pPr>
            <a:r>
              <a:rPr lang="fr-FR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Cibler les patients permet de préparer et de planifier les actions en les inscrivant sur des plages horaires d’activités courantes moins soutenues.</a:t>
            </a:r>
            <a:endParaRPr lang="fr-FR" sz="2000" b="1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Titre 1">
            <a:extLst>
              <a:ext uri="{FF2B5EF4-FFF2-40B4-BE49-F238E27FC236}">
                <a16:creationId xmlns="" xmlns:a16="http://schemas.microsoft.com/office/drawing/2014/main" id="{873C9D9B-0D8F-4EBC-8C65-BC933CF82AFD}"/>
              </a:ext>
            </a:extLst>
          </p:cNvPr>
          <p:cNvSpPr txBox="1">
            <a:spLocks/>
          </p:cNvSpPr>
          <p:nvPr/>
        </p:nvSpPr>
        <p:spPr>
          <a:xfrm>
            <a:off x="569754" y="1810792"/>
            <a:ext cx="5308421" cy="61123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24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a. Ciblage des patients</a:t>
            </a:r>
            <a:endParaRPr lang="en-US" sz="2400" i="1" dirty="0">
              <a:solidFill>
                <a:srgbClr val="FF0000"/>
              </a:solidFill>
            </a:endParaRPr>
          </a:p>
        </p:txBody>
      </p:sp>
      <p:sp>
        <p:nvSpPr>
          <p:cNvPr id="9" name="Titre 1">
            <a:extLst>
              <a:ext uri="{FF2B5EF4-FFF2-40B4-BE49-F238E27FC236}">
                <a16:creationId xmlns="" xmlns:a16="http://schemas.microsoft.com/office/drawing/2014/main" id="{BE784DBD-1A96-4AAF-A16D-77460809929C}"/>
              </a:ext>
            </a:extLst>
          </p:cNvPr>
          <p:cNvSpPr txBox="1">
            <a:spLocks/>
          </p:cNvSpPr>
          <p:nvPr/>
        </p:nvSpPr>
        <p:spPr>
          <a:xfrm>
            <a:off x="173272" y="1237587"/>
            <a:ext cx="5308421" cy="61123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26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Modèle organisationnel</a:t>
            </a:r>
            <a:endParaRPr lang="en-US" sz="2600" i="1" dirty="0">
              <a:solidFill>
                <a:srgbClr val="FF0000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724010A1-63C7-4A89-92FB-4225E93F9834}"/>
              </a:ext>
            </a:extLst>
          </p:cNvPr>
          <p:cNvSpPr/>
          <p:nvPr/>
        </p:nvSpPr>
        <p:spPr>
          <a:xfrm>
            <a:off x="182304" y="26104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600" b="1" dirty="0">
                <a:solidFill>
                  <a:srgbClr val="00B050"/>
                </a:solidFill>
              </a:rPr>
              <a:t>Mise </a:t>
            </a:r>
            <a:r>
              <a:rPr lang="en-US" sz="3600" b="1" dirty="0" err="1">
                <a:solidFill>
                  <a:srgbClr val="00B050"/>
                </a:solidFill>
              </a:rPr>
              <a:t>en</a:t>
            </a:r>
            <a:r>
              <a:rPr lang="en-US" sz="3600" b="1" dirty="0">
                <a:solidFill>
                  <a:srgbClr val="00B050"/>
                </a:solidFill>
              </a:rPr>
              <a:t> place </a:t>
            </a:r>
            <a:r>
              <a:rPr lang="en-US" sz="3600" b="1" dirty="0" err="1">
                <a:solidFill>
                  <a:srgbClr val="00B050"/>
                </a:solidFill>
              </a:rPr>
              <a:t>d’actes</a:t>
            </a:r>
            <a:r>
              <a:rPr lang="en-US" sz="3600" b="1" dirty="0">
                <a:solidFill>
                  <a:srgbClr val="00B050"/>
                </a:solidFill>
              </a:rPr>
              <a:t> </a:t>
            </a:r>
            <a:r>
              <a:rPr lang="en-US" sz="3600" b="1" dirty="0" err="1">
                <a:solidFill>
                  <a:srgbClr val="00B050"/>
                </a:solidFill>
              </a:rPr>
              <a:t>pharmaceutiques</a:t>
            </a:r>
            <a:r>
              <a:rPr lang="en-US" sz="3600" b="1" dirty="0">
                <a:solidFill>
                  <a:srgbClr val="00B050"/>
                </a:solidFill>
              </a:rPr>
              <a:t> à </a:t>
            </a:r>
            <a:r>
              <a:rPr lang="en-US" sz="3600" b="1" dirty="0" err="1">
                <a:solidFill>
                  <a:srgbClr val="00B050"/>
                </a:solidFill>
              </a:rPr>
              <a:t>l’officine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745925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horloge, cercle, Horloge murale, art&#10;&#10;Description générée automatiquement">
            <a:extLst>
              <a:ext uri="{FF2B5EF4-FFF2-40B4-BE49-F238E27FC236}">
                <a16:creationId xmlns="" xmlns:a16="http://schemas.microsoft.com/office/drawing/2014/main" id="{2CCD5602-B0D2-AA4C-D16C-ECA8A04712A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132" r="21578" b="1"/>
          <a:stretch/>
        </p:blipFill>
        <p:spPr>
          <a:xfrm>
            <a:off x="7817583" y="10"/>
            <a:ext cx="4374417" cy="6857990"/>
          </a:xfrm>
          <a:custGeom>
            <a:avLst/>
            <a:gdLst/>
            <a:ahLst/>
            <a:cxnLst/>
            <a:rect l="l" t="t" r="r" b="b"/>
            <a:pathLst>
              <a:path w="4374417" h="6858000">
                <a:moveTo>
                  <a:pt x="22719" y="0"/>
                </a:moveTo>
                <a:lnTo>
                  <a:pt x="4374417" y="0"/>
                </a:lnTo>
                <a:lnTo>
                  <a:pt x="4374417" y="6858000"/>
                </a:lnTo>
                <a:lnTo>
                  <a:pt x="0" y="6858000"/>
                </a:lnTo>
                <a:lnTo>
                  <a:pt x="6670" y="6845555"/>
                </a:lnTo>
                <a:cubicBezTo>
                  <a:pt x="495881" y="5886487"/>
                  <a:pt x="785588" y="4695963"/>
                  <a:pt x="785588" y="3406233"/>
                </a:cubicBezTo>
                <a:cubicBezTo>
                  <a:pt x="785588" y="2215714"/>
                  <a:pt x="538737" y="1109724"/>
                  <a:pt x="115983" y="192283"/>
                </a:cubicBezTo>
                <a:close/>
              </a:path>
            </a:pathLst>
          </a:custGeom>
        </p:spPr>
      </p:pic>
      <p:pic>
        <p:nvPicPr>
          <p:cNvPr id="7" name="Graphic 6" descr="Médical">
            <a:extLst>
              <a:ext uri="{FF2B5EF4-FFF2-40B4-BE49-F238E27FC236}">
                <a16:creationId xmlns="" xmlns:a16="http://schemas.microsoft.com/office/drawing/2014/main" id="{76B96D68-83C9-5279-8A02-ECFC92A2AC5E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96000" y="-187031"/>
            <a:ext cx="2160000" cy="2160000"/>
          </a:xfrm>
          <a:prstGeom prst="rect">
            <a:avLst/>
          </a:prstGeom>
        </p:spPr>
      </p:pic>
      <p:pic>
        <p:nvPicPr>
          <p:cNvPr id="6" name="Graphic 6" descr="Médical">
            <a:extLst>
              <a:ext uri="{FF2B5EF4-FFF2-40B4-BE49-F238E27FC236}">
                <a16:creationId xmlns="" xmlns:a16="http://schemas.microsoft.com/office/drawing/2014/main" id="{0EDB185E-9915-F626-0D73-8A0EB4E68D1D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4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-241725" y="1529591"/>
            <a:ext cx="5768725" cy="5768725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="" xmlns:a16="http://schemas.microsoft.com/office/drawing/2014/main" id="{5433B661-E052-4B64-8168-F06ADABA85D7}"/>
              </a:ext>
            </a:extLst>
          </p:cNvPr>
          <p:cNvSpPr txBox="1"/>
          <p:nvPr/>
        </p:nvSpPr>
        <p:spPr>
          <a:xfrm>
            <a:off x="596728" y="3023174"/>
            <a:ext cx="7730763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fr-FR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Liste des patients éligibles aux différents entretiens pharmaceutique (Bilan partagé de médication, AVK/AOD, Asthme/PBPCO, </a:t>
            </a:r>
            <a:r>
              <a:rPr lang="fr-FR" sz="1800" b="1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Onco</a:t>
            </a:r>
            <a:r>
              <a:rPr lang="fr-FR" b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fr-FR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285750" indent="-285750">
              <a:buFont typeface="Wingdings" pitchFamily="2" charset="2"/>
              <a:buChar char="q"/>
            </a:pPr>
            <a:endParaRPr lang="fr-FR" b="1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fr-FR" b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Liste des patients éligibles au bilan de prévention par tranche d'âge</a:t>
            </a:r>
          </a:p>
          <a:p>
            <a:pPr marL="285750" indent="-285750">
              <a:buFont typeface="Wingdings" pitchFamily="2" charset="2"/>
              <a:buChar char="q"/>
            </a:pPr>
            <a:endParaRPr lang="fr-FR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fr-FR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Listes optionnelles pour les autres actes (dépistage du cancer colorectal, vaccin, …….)</a:t>
            </a:r>
          </a:p>
          <a:p>
            <a:pPr indent="228600"/>
            <a:r>
              <a:rPr lang="fr-FR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1" name="Titre 1">
            <a:extLst>
              <a:ext uri="{FF2B5EF4-FFF2-40B4-BE49-F238E27FC236}">
                <a16:creationId xmlns="" xmlns:a16="http://schemas.microsoft.com/office/drawing/2014/main" id="{71510F31-6B58-41C5-9547-19022FE41888}"/>
              </a:ext>
            </a:extLst>
          </p:cNvPr>
          <p:cNvSpPr txBox="1">
            <a:spLocks/>
          </p:cNvSpPr>
          <p:nvPr/>
        </p:nvSpPr>
        <p:spPr>
          <a:xfrm>
            <a:off x="503078" y="1943100"/>
            <a:ext cx="8434187" cy="7713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24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b. Etablir des listes de patients éligibles aux actes pharmaceutiques de la pharmacie</a:t>
            </a:r>
            <a:endParaRPr lang="en-US" sz="2400" i="1" dirty="0">
              <a:solidFill>
                <a:srgbClr val="FF0000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="" xmlns:a16="http://schemas.microsoft.com/office/drawing/2014/main" id="{56585520-F9F4-42AE-BE43-E08729D07E6C}"/>
              </a:ext>
            </a:extLst>
          </p:cNvPr>
          <p:cNvSpPr txBox="1"/>
          <p:nvPr/>
        </p:nvSpPr>
        <p:spPr>
          <a:xfrm>
            <a:off x="414529" y="5490004"/>
            <a:ext cx="107570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FF0000"/>
                </a:solidFill>
              </a:rPr>
              <a:t>A faire seul en se servant du LGO (</a:t>
            </a:r>
            <a:r>
              <a:rPr lang="fr-FR" sz="2400" dirty="0" err="1">
                <a:solidFill>
                  <a:srgbClr val="FF0000"/>
                </a:solidFill>
              </a:rPr>
              <a:t>cf</a:t>
            </a:r>
            <a:r>
              <a:rPr lang="fr-FR" sz="2400" dirty="0">
                <a:solidFill>
                  <a:srgbClr val="FF0000"/>
                </a:solidFill>
              </a:rPr>
              <a:t> protocole de mise en place et procédures LGO)</a:t>
            </a:r>
          </a:p>
          <a:p>
            <a:r>
              <a:rPr lang="fr-FR" sz="2400" dirty="0">
                <a:solidFill>
                  <a:srgbClr val="FF0000"/>
                </a:solidFill>
              </a:rPr>
              <a:t>et d’Excel </a:t>
            </a:r>
          </a:p>
        </p:txBody>
      </p:sp>
      <p:sp>
        <p:nvSpPr>
          <p:cNvPr id="12" name="Titre 1">
            <a:extLst>
              <a:ext uri="{FF2B5EF4-FFF2-40B4-BE49-F238E27FC236}">
                <a16:creationId xmlns="" xmlns:a16="http://schemas.microsoft.com/office/drawing/2014/main" id="{13A10B79-4F9C-4903-9527-02E3B2B3A588}"/>
              </a:ext>
            </a:extLst>
          </p:cNvPr>
          <p:cNvSpPr txBox="1">
            <a:spLocks/>
          </p:cNvSpPr>
          <p:nvPr/>
        </p:nvSpPr>
        <p:spPr>
          <a:xfrm>
            <a:off x="173272" y="1237587"/>
            <a:ext cx="5308421" cy="61123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26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Modèle organisationnel</a:t>
            </a:r>
            <a:endParaRPr lang="en-US" sz="2600" i="1" dirty="0">
              <a:solidFill>
                <a:srgbClr val="FF0000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35418F58-15DE-468E-8380-4614F945B440}"/>
              </a:ext>
            </a:extLst>
          </p:cNvPr>
          <p:cNvSpPr/>
          <p:nvPr/>
        </p:nvSpPr>
        <p:spPr>
          <a:xfrm>
            <a:off x="182304" y="26104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600" b="1" dirty="0">
                <a:solidFill>
                  <a:srgbClr val="00B050"/>
                </a:solidFill>
              </a:rPr>
              <a:t>Mise </a:t>
            </a:r>
            <a:r>
              <a:rPr lang="en-US" sz="3600" b="1" dirty="0" err="1">
                <a:solidFill>
                  <a:srgbClr val="00B050"/>
                </a:solidFill>
              </a:rPr>
              <a:t>en</a:t>
            </a:r>
            <a:r>
              <a:rPr lang="en-US" sz="3600" b="1" dirty="0">
                <a:solidFill>
                  <a:srgbClr val="00B050"/>
                </a:solidFill>
              </a:rPr>
              <a:t> place </a:t>
            </a:r>
            <a:r>
              <a:rPr lang="en-US" sz="3600" b="1" dirty="0" err="1">
                <a:solidFill>
                  <a:srgbClr val="00B050"/>
                </a:solidFill>
              </a:rPr>
              <a:t>d’actes</a:t>
            </a:r>
            <a:r>
              <a:rPr lang="en-US" sz="3600" b="1" dirty="0">
                <a:solidFill>
                  <a:srgbClr val="00B050"/>
                </a:solidFill>
              </a:rPr>
              <a:t> </a:t>
            </a:r>
            <a:r>
              <a:rPr lang="en-US" sz="3600" b="1" dirty="0" err="1">
                <a:solidFill>
                  <a:srgbClr val="00B050"/>
                </a:solidFill>
              </a:rPr>
              <a:t>pharmaceutiques</a:t>
            </a:r>
            <a:r>
              <a:rPr lang="en-US" sz="3600" b="1" dirty="0">
                <a:solidFill>
                  <a:srgbClr val="00B050"/>
                </a:solidFill>
              </a:rPr>
              <a:t> à </a:t>
            </a:r>
            <a:r>
              <a:rPr lang="en-US" sz="3600" b="1" dirty="0" err="1">
                <a:solidFill>
                  <a:srgbClr val="00B050"/>
                </a:solidFill>
              </a:rPr>
              <a:t>l’officine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983251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6527</TotalTime>
  <Words>1128</Words>
  <Application>Microsoft Office PowerPoint</Application>
  <PresentationFormat>Grand écran</PresentationFormat>
  <Paragraphs>293</Paragraphs>
  <Slides>29</Slides>
  <Notes>6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29</vt:i4>
      </vt:variant>
    </vt:vector>
  </HeadingPairs>
  <TitlesOfParts>
    <vt:vector size="35" baseType="lpstr">
      <vt:lpstr>Arial</vt:lpstr>
      <vt:lpstr>Calibri</vt:lpstr>
      <vt:lpstr>Calibri Light</vt:lpstr>
      <vt:lpstr>Times New Roman</vt:lpstr>
      <vt:lpstr>Wingdings</vt:lpstr>
      <vt:lpstr>Thème Office</vt:lpstr>
      <vt:lpstr>Partage de pratique pour la mise en place d’actes pharmaceutiques  en lien avec la  Pharmacie Clinique à l’officine  Vincent TRAMINI – Pharmacien titulaire  à Moustiers Ste Marie  Guillaume HACHE - MCU-PH</vt:lpstr>
      <vt:lpstr>Présentation PowerPoint</vt:lpstr>
      <vt:lpstr>Présentation PowerPoint</vt:lpstr>
      <vt:lpstr>Financement des services à l’officine</vt:lpstr>
      <vt:lpstr>Financement des services à l’officine</vt:lpstr>
      <vt:lpstr>Financement des services à l’officine</vt:lpstr>
      <vt:lpstr>Financement des services à l’officine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d. Prise de contact avec les patients</vt:lpstr>
      <vt:lpstr>Présentation PowerPoint</vt:lpstr>
      <vt:lpstr>d. Prise de contact avec les patients</vt:lpstr>
      <vt:lpstr>d. Prise de contact avec les patients</vt:lpstr>
      <vt:lpstr>d. Prise de contact avec les patients</vt:lpstr>
      <vt:lpstr>d. Prise de contact avec les patients</vt:lpstr>
      <vt:lpstr>d. Prise de contact avec les patients</vt:lpstr>
      <vt:lpstr>d. Prise de contact avec les patients</vt:lpstr>
      <vt:lpstr>e. Réalisation BPM</vt:lpstr>
      <vt:lpstr>e. Réalisation BPM</vt:lpstr>
      <vt:lpstr>e. Réalisation BPM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Partage de pratique sur la mise en place de la Pharmacie Clinique Pharmacie du Verdon à Moustiers Ste Marie</dc:title>
  <dc:creator>Vincent TRAMINI</dc:creator>
  <cp:lastModifiedBy>LAMY Edouard</cp:lastModifiedBy>
  <cp:revision>93</cp:revision>
  <dcterms:created xsi:type="dcterms:W3CDTF">2023-11-20T20:27:50Z</dcterms:created>
  <dcterms:modified xsi:type="dcterms:W3CDTF">2025-02-11T13:11:08Z</dcterms:modified>
</cp:coreProperties>
</file>